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4" r:id="rId1"/>
  </p:sldMasterIdLst>
  <p:notesMasterIdLst>
    <p:notesMasterId r:id="rId20"/>
  </p:notesMasterIdLst>
  <p:handoutMasterIdLst>
    <p:handoutMasterId r:id="rId21"/>
  </p:handoutMasterIdLst>
  <p:sldIdLst>
    <p:sldId id="256" r:id="rId2"/>
    <p:sldId id="261" r:id="rId3"/>
    <p:sldId id="263" r:id="rId4"/>
    <p:sldId id="265" r:id="rId5"/>
    <p:sldId id="262" r:id="rId6"/>
    <p:sldId id="280" r:id="rId7"/>
    <p:sldId id="281" r:id="rId8"/>
    <p:sldId id="282" r:id="rId9"/>
    <p:sldId id="283" r:id="rId10"/>
    <p:sldId id="284" r:id="rId11"/>
    <p:sldId id="285" r:id="rId12"/>
    <p:sldId id="286" r:id="rId13"/>
    <p:sldId id="287" r:id="rId14"/>
    <p:sldId id="268" r:id="rId15"/>
    <p:sldId id="288" r:id="rId16"/>
    <p:sldId id="289" r:id="rId17"/>
    <p:sldId id="277" r:id="rId18"/>
    <p:sldId id="279" r:id="rId19"/>
  </p:sldIdLst>
  <p:sldSz cx="12192000" cy="6858000"/>
  <p:notesSz cx="6858000" cy="9144000"/>
  <p:defaultTextStyle>
    <a:defPPr rtl="0">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83707" autoAdjust="0"/>
  </p:normalViewPr>
  <p:slideViewPr>
    <p:cSldViewPr snapToGrid="0">
      <p:cViewPr varScale="1">
        <p:scale>
          <a:sx n="67" d="100"/>
          <a:sy n="67" d="100"/>
        </p:scale>
        <p:origin x="524" y="52"/>
      </p:cViewPr>
      <p:guideLst/>
    </p:cSldViewPr>
  </p:slideViewPr>
  <p:notesTextViewPr>
    <p:cViewPr>
      <p:scale>
        <a:sx n="1" d="1"/>
        <a:sy n="1" d="1"/>
      </p:scale>
      <p:origin x="0" y="0"/>
    </p:cViewPr>
  </p:notesTextViewPr>
  <p:notesViewPr>
    <p:cSldViewPr snapToGrid="0">
      <p:cViewPr varScale="1">
        <p:scale>
          <a:sx n="99" d="100"/>
          <a:sy n="99" d="100"/>
        </p:scale>
        <p:origin x="3570"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1363D635-2378-4D50-90FB-C250DED80A32}" type="datetime1">
              <a:rPr lang="zh-CN" altLang="en-US" smtClean="0">
                <a:latin typeface="Microsoft YaHei UI" panose="020B0503020204020204" pitchFamily="34" charset="-122"/>
                <a:ea typeface="Microsoft YaHei UI" panose="020B0503020204020204" pitchFamily="34" charset="-122"/>
              </a:rPr>
              <a:t>2021/12/25</a:t>
            </a:fld>
            <a:endParaRPr lang="zh-CN" altLang="en-US" dirty="0">
              <a:latin typeface="Microsoft YaHei UI" panose="020B0503020204020204" pitchFamily="34" charset="-122"/>
              <a:ea typeface="Microsoft YaHei UI"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1C4B79F2-7C6A-497B-9A4A-8ACE18746CB2}" type="slidenum">
              <a:rPr lang="en-US" altLang="zh-CN" smtClean="0">
                <a:latin typeface="Microsoft YaHei UI" panose="020B0503020204020204" pitchFamily="34" charset="-122"/>
                <a:ea typeface="Microsoft YaHei UI" panose="020B0503020204020204" pitchFamily="34" charset="-122"/>
              </a:rPr>
              <a:t>‹#›</a:t>
            </a:fld>
            <a:endParaRPr lang="zh-CN" altLang="en-US"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26363425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UI" panose="020B0503020204020204" pitchFamily="34" charset="-122"/>
                <a:ea typeface="Microsoft YaHei UI" panose="020B0503020204020204" pitchFamily="34" charset="-122"/>
              </a:defRPr>
            </a:lvl1pPr>
          </a:lstStyle>
          <a:p>
            <a:fld id="{E70E86DD-15E7-483C-8127-97C7DC28D095}" type="datetime1">
              <a:rPr lang="zh-CN" altLang="en-US" smtClean="0"/>
              <a:pPr/>
              <a:t>2021/12/25</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zh-CN" altLang="en-US" noProof="0"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altLang="en-US" noProof="0" dirty="0"/>
              <a:t>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UI" panose="020B0503020204020204" pitchFamily="34" charset="-122"/>
                <a:ea typeface="Microsoft YaHei UI" panose="020B0503020204020204" pitchFamily="34" charset="-122"/>
              </a:defRPr>
            </a:lvl1pPr>
          </a:lstStyle>
          <a:p>
            <a:fld id="{B262A795-6F94-4A96-B820-B9038480D048}" type="slidenum">
              <a:rPr lang="en-US" altLang="zh-CN" smtClean="0"/>
              <a:pPr/>
              <a:t>‹#›</a:t>
            </a:fld>
            <a:endParaRPr lang="zh-CN" altLang="en-US" dirty="0"/>
          </a:p>
        </p:txBody>
      </p:sp>
    </p:spTree>
    <p:extLst>
      <p:ext uri="{BB962C8B-B14F-4D97-AF65-F5344CB8AC3E}">
        <p14:creationId xmlns:p14="http://schemas.microsoft.com/office/powerpoint/2010/main" val="9664950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2pPr>
    <a:lvl3pPr marL="9144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3pPr>
    <a:lvl4pPr marL="13716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4pPr>
    <a:lvl5pPr marL="18288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6425461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18</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8497654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2</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8575749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3</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8218405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4</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7801296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5</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5538189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14</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27138824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15</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5695694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16</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4769663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17</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28538673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长方形 6"/>
          <p:cNvSpPr>
            <a:spLocks noChangeAspect="1"/>
          </p:cNvSpPr>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标题 1"/>
          <p:cNvSpPr>
            <a:spLocks noGrp="1"/>
          </p:cNvSpPr>
          <p:nvPr>
            <p:ph type="ctrTitle"/>
          </p:nvPr>
        </p:nvSpPr>
        <p:spPr>
          <a:xfrm>
            <a:off x="1109980" y="882376"/>
            <a:ext cx="9966960" cy="2926080"/>
          </a:xfrm>
        </p:spPr>
        <p:txBody>
          <a:bodyPr rtlCol="0" anchor="b">
            <a:normAutofit/>
          </a:bodyPr>
          <a:lstStyle>
            <a:lvl1pPr algn="ctr">
              <a:lnSpc>
                <a:spcPct val="85000"/>
              </a:lnSpc>
              <a:defRPr sz="7200" b="1" cap="all" baseline="0">
                <a:solidFill>
                  <a:srgbClr val="FFFFFF"/>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副标题 2"/>
          <p:cNvSpPr>
            <a:spLocks noGrp="1"/>
          </p:cNvSpPr>
          <p:nvPr>
            <p:ph type="subTitle" idx="1"/>
          </p:nvPr>
        </p:nvSpPr>
        <p:spPr>
          <a:xfrm>
            <a:off x="1709530" y="3869634"/>
            <a:ext cx="8767860" cy="1388165"/>
          </a:xfrm>
        </p:spPr>
        <p:txBody>
          <a:bodyPr rtlCol="0">
            <a:normAutofit/>
          </a:bodyPr>
          <a:lstStyle>
            <a:lvl1pPr marL="0" indent="0" algn="ctr">
              <a:buNone/>
              <a:defRPr sz="2200">
                <a:solidFill>
                  <a:srgbClr val="FFFFFF"/>
                </a:solidFill>
                <a:latin typeface="Microsoft YaHei UI" panose="020B0503020204020204" pitchFamily="34" charset="-122"/>
                <a:ea typeface="Microsoft YaHei UI" panose="020B0503020204020204" pitchFamily="34" charset="-122"/>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pPr rtl="0"/>
            <a:r>
              <a:rPr lang="zh-CN" altLang="en-US" noProof="0"/>
              <a:t>单击此处编辑母版副标题样式</a:t>
            </a:r>
            <a:endParaRPr lang="zh-CN" altLang="en-US" noProof="0" dirty="0"/>
          </a:p>
        </p:txBody>
      </p:sp>
      <p:sp>
        <p:nvSpPr>
          <p:cNvPr id="4" name="日期占位符 3"/>
          <p:cNvSpPr>
            <a:spLocks noGrp="1"/>
          </p:cNvSpPr>
          <p:nvPr>
            <p:ph type="dt" sz="half" idx="10"/>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fld id="{C643B07F-1D4C-4540-999E-86D36202C0C6}" type="datetime1">
              <a:rPr lang="zh-CN" altLang="en-US" smtClean="0"/>
              <a:t>2021/12/25</a:t>
            </a:fld>
            <a:endParaRPr lang="zh-CN" altLang="en-US" dirty="0"/>
          </a:p>
        </p:txBody>
      </p:sp>
      <p:sp>
        <p:nvSpPr>
          <p:cNvPr id="5" name="页脚占位符 4"/>
          <p:cNvSpPr>
            <a:spLocks noGrp="1"/>
          </p:cNvSpPr>
          <p:nvPr>
            <p:ph type="ftr" sz="quarter" idx="11"/>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cxnSp>
        <p:nvCxnSpPr>
          <p:cNvPr id="8" name="直接连接符​​ 7"/>
          <p:cNvCxnSpPr>
            <a:cxnSpLocks/>
          </p:cNvCxnSpPr>
          <p:nvPr/>
        </p:nvCxnSpPr>
        <p:spPr>
          <a:xfrm>
            <a:off x="4213781" y="3733800"/>
            <a:ext cx="371416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67851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垂直文本占位符 2"/>
          <p:cNvSpPr>
            <a:spLocks noGrp="1"/>
          </p:cNvSpPr>
          <p:nvPr>
            <p:ph type="body" orient="vert" idx="1"/>
          </p:nvPr>
        </p:nvSpPr>
        <p:spPr/>
        <p:txBody>
          <a:bodyPr vert="eaVert"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F8439094-95A5-4980-A2A3-89FA2435876B}" type="datetime1">
              <a:rPr lang="zh-CN" altLang="en-US" smtClean="0"/>
              <a:t>2021/12/25</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817245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垂直标题 1"/>
          <p:cNvSpPr>
            <a:spLocks noGrp="1"/>
          </p:cNvSpPr>
          <p:nvPr>
            <p:ph type="title" orient="vert"/>
          </p:nvPr>
        </p:nvSpPr>
        <p:spPr>
          <a:xfrm>
            <a:off x="8724900" y="762000"/>
            <a:ext cx="2324100" cy="5410200"/>
          </a:xfrm>
        </p:spPr>
        <p:txBody>
          <a:bodyPr vert="eaVert"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垂直文本占位符 2"/>
          <p:cNvSpPr>
            <a:spLocks noGrp="1"/>
          </p:cNvSpPr>
          <p:nvPr>
            <p:ph type="body" orient="vert" idx="1"/>
          </p:nvPr>
        </p:nvSpPr>
        <p:spPr>
          <a:xfrm>
            <a:off x="1143000" y="762000"/>
            <a:ext cx="7429500" cy="5410200"/>
          </a:xfrm>
        </p:spPr>
        <p:txBody>
          <a:bodyPr vert="eaVert"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5322F546-3B99-456D-B1CF-27BD2F7FE5D2}" type="datetime1">
              <a:rPr lang="zh-CN" altLang="en-US" smtClean="0"/>
              <a:t>2021/12/25</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9422199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idx="1"/>
          </p:nvPr>
        </p:nvSpPr>
        <p:spPr/>
        <p:txBody>
          <a:bodyPr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E4D37FF0-D500-4819-9052-AC9C333A8832}" type="datetime1">
              <a:rPr lang="zh-CN" altLang="en-US" smtClean="0"/>
              <a:t>2021/12/25</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12852845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106424" y="1173575"/>
            <a:ext cx="9966960" cy="2926080"/>
          </a:xfrm>
        </p:spPr>
        <p:txBody>
          <a:bodyPr rtlCol="0" anchor="b">
            <a:noAutofit/>
          </a:bodyPr>
          <a:lstStyle>
            <a:lvl1pPr algn="ctr">
              <a:lnSpc>
                <a:spcPct val="85000"/>
              </a:lnSpc>
              <a:defRPr sz="7200" b="0" cap="all" baseline="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文本占位符 2"/>
          <p:cNvSpPr>
            <a:spLocks noGrp="1"/>
          </p:cNvSpPr>
          <p:nvPr>
            <p:ph type="body" idx="1"/>
          </p:nvPr>
        </p:nvSpPr>
        <p:spPr>
          <a:xfrm>
            <a:off x="1709928" y="4154520"/>
            <a:ext cx="8769096" cy="1363806"/>
          </a:xfrm>
        </p:spPr>
        <p:txBody>
          <a:bodyPr rtlCol="0" anchor="t">
            <a:normAutofit/>
          </a:bodyPr>
          <a:lstStyle>
            <a:lvl1pPr marL="0" indent="0" algn="ctr">
              <a:buNone/>
              <a:defRPr sz="2200">
                <a:solidFill>
                  <a:schemeClr val="accent1"/>
                </a:solidFill>
                <a:latin typeface="Microsoft YaHei UI" panose="020B0503020204020204" pitchFamily="34" charset="-122"/>
                <a:ea typeface="Microsoft YaHei UI" panose="020B0503020204020204" pitchFamily="34" charset="-12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zh-CN" altLang="en-US" noProof="0"/>
              <a:t>单击此处编辑母版文本样式</a:t>
            </a:r>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BD3CB5DD-18D0-4B93-A228-C4DB80A9C862}" type="datetime1">
              <a:rPr lang="zh-CN" altLang="en-US" smtClean="0"/>
              <a:t>2021/12/25</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cxnSp>
        <p:nvCxnSpPr>
          <p:cNvPr id="7" name="直接连接符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70767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标题 7"/>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sz="half" idx="1"/>
          </p:nvPr>
        </p:nvSpPr>
        <p:spPr>
          <a:xfrm>
            <a:off x="1143000" y="2057399"/>
            <a:ext cx="4754880" cy="402336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内容占位符 3"/>
          <p:cNvSpPr>
            <a:spLocks noGrp="1"/>
          </p:cNvSpPr>
          <p:nvPr>
            <p:ph sz="half" idx="2"/>
          </p:nvPr>
        </p:nvSpPr>
        <p:spPr>
          <a:xfrm>
            <a:off x="6267612" y="2057400"/>
            <a:ext cx="4754880" cy="402336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29669D3E-3884-46AC-96BE-0EB89ED52750}" type="datetime1">
              <a:rPr lang="zh-CN" altLang="en-US" smtClean="0"/>
              <a:t>2021/12/25</a:t>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5345255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标题 9"/>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文本占位符 2"/>
          <p:cNvSpPr>
            <a:spLocks noGrp="1"/>
          </p:cNvSpPr>
          <p:nvPr>
            <p:ph type="body" idx="1"/>
          </p:nvPr>
        </p:nvSpPr>
        <p:spPr>
          <a:xfrm>
            <a:off x="1143000" y="2001511"/>
            <a:ext cx="4754880" cy="777240"/>
          </a:xfrm>
        </p:spPr>
        <p:txBody>
          <a:bodyPr rtlCol="0" anchor="ctr"/>
          <a:lstStyle>
            <a:lvl1pPr marL="0" indent="0">
              <a:spcBef>
                <a:spcPts val="0"/>
              </a:spcBef>
              <a:buNone/>
              <a:defRPr sz="24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4" name="内容占位符 3"/>
          <p:cNvSpPr>
            <a:spLocks noGrp="1"/>
          </p:cNvSpPr>
          <p:nvPr>
            <p:ph sz="half" idx="2"/>
          </p:nvPr>
        </p:nvSpPr>
        <p:spPr>
          <a:xfrm>
            <a:off x="1143000" y="2721483"/>
            <a:ext cx="4754880" cy="338328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5" name="文本占位符 4"/>
          <p:cNvSpPr>
            <a:spLocks noGrp="1"/>
          </p:cNvSpPr>
          <p:nvPr>
            <p:ph type="body" sz="quarter" idx="3"/>
          </p:nvPr>
        </p:nvSpPr>
        <p:spPr>
          <a:xfrm>
            <a:off x="6269173" y="1999032"/>
            <a:ext cx="4754880" cy="777240"/>
          </a:xfrm>
        </p:spPr>
        <p:txBody>
          <a:bodyPr rtlCol="0" anchor="ctr"/>
          <a:lstStyle>
            <a:lvl1pPr marL="0" indent="0">
              <a:spcBef>
                <a:spcPts val="0"/>
              </a:spcBef>
              <a:buNone/>
              <a:defRPr sz="24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6" name="内容占位符 5"/>
          <p:cNvSpPr>
            <a:spLocks noGrp="1"/>
          </p:cNvSpPr>
          <p:nvPr>
            <p:ph sz="quarter" idx="4"/>
          </p:nvPr>
        </p:nvSpPr>
        <p:spPr>
          <a:xfrm>
            <a:off x="6269173" y="2719322"/>
            <a:ext cx="4754880" cy="338328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7" name="日期占位符 6"/>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522F1139-3645-4824-BD53-F607326A61B9}" type="datetime1">
              <a:rPr lang="zh-CN" altLang="en-US" smtClean="0"/>
              <a:t>2021/12/25</a:t>
            </a:fld>
            <a:endParaRPr lang="zh-CN" altLang="en-US" dirty="0"/>
          </a:p>
        </p:txBody>
      </p:sp>
      <p:sp>
        <p:nvSpPr>
          <p:cNvPr id="8" name="页脚占位符 7"/>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9" name="灯片编号占位符 8"/>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1680066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日期占位符 2"/>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3D208615-CB44-40D5-A0AD-BC9B36114A55}" type="datetime1">
              <a:rPr lang="zh-CN" altLang="en-US" smtClean="0"/>
              <a:t>2021/12/25</a:t>
            </a:fld>
            <a:endParaRPr lang="zh-CN" altLang="en-US" dirty="0"/>
          </a:p>
        </p:txBody>
      </p:sp>
      <p:sp>
        <p:nvSpPr>
          <p:cNvPr id="4" name="页脚占位符 3"/>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5" name="灯片编号占位符 4"/>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39752708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4854EB7C-80E3-4267-B53F-C264AD7BECE0}" type="datetime1">
              <a:rPr lang="zh-CN" altLang="en-US" smtClean="0"/>
              <a:t>2021/12/25</a:t>
            </a:fld>
            <a:endParaRPr lang="zh-CN" altLang="en-US" dirty="0"/>
          </a:p>
        </p:txBody>
      </p:sp>
      <p:sp>
        <p:nvSpPr>
          <p:cNvPr id="3" name="页脚占位符 2"/>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4" name="灯片编号占位符 3"/>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1170207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带标题的内容">
    <p:spTree>
      <p:nvGrpSpPr>
        <p:cNvPr id="1" name=""/>
        <p:cNvGrpSpPr/>
        <p:nvPr/>
      </p:nvGrpSpPr>
      <p:grpSpPr>
        <a:xfrm>
          <a:off x="0" y="0"/>
          <a:ext cx="0" cy="0"/>
          <a:chOff x="0" y="0"/>
          <a:chExt cx="0" cy="0"/>
        </a:xfrm>
      </p:grpSpPr>
      <p:sp>
        <p:nvSpPr>
          <p:cNvPr id="2" name="标题 1"/>
          <p:cNvSpPr>
            <a:spLocks noGrp="1"/>
          </p:cNvSpPr>
          <p:nvPr>
            <p:ph type="title"/>
          </p:nvPr>
        </p:nvSpPr>
        <p:spPr>
          <a:xfrm>
            <a:off x="1143000" y="1097280"/>
            <a:ext cx="3931920" cy="1737360"/>
          </a:xfrm>
        </p:spPr>
        <p:txBody>
          <a:bodyPr rtlCol="0" anchor="b">
            <a:noAutofit/>
          </a:bodyPr>
          <a:lstStyle>
            <a:lvl1pPr>
              <a:lnSpc>
                <a:spcPct val="90000"/>
              </a:lnSpc>
              <a:defRPr sz="4000" b="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idx="1"/>
          </p:nvPr>
        </p:nvSpPr>
        <p:spPr>
          <a:xfrm>
            <a:off x="5852159" y="1097280"/>
            <a:ext cx="5212080" cy="4663440"/>
          </a:xfrm>
        </p:spPr>
        <p:txBody>
          <a:bodyPr rtlCol="0"/>
          <a:lstStyle>
            <a:lvl1pPr>
              <a:defRPr sz="3200">
                <a:latin typeface="Microsoft YaHei UI" panose="020B0503020204020204" pitchFamily="34" charset="-122"/>
                <a:ea typeface="Microsoft YaHei UI" panose="020B0503020204020204" pitchFamily="34" charset="-122"/>
              </a:defRPr>
            </a:lvl1pPr>
            <a:lvl2pPr>
              <a:defRPr sz="2800">
                <a:latin typeface="Microsoft YaHei UI" panose="020B0503020204020204" pitchFamily="34" charset="-122"/>
                <a:ea typeface="Microsoft YaHei UI" panose="020B0503020204020204" pitchFamily="34" charset="-122"/>
              </a:defRPr>
            </a:lvl2pPr>
            <a:lvl3pPr>
              <a:defRPr sz="2400">
                <a:latin typeface="Microsoft YaHei UI" panose="020B0503020204020204" pitchFamily="34" charset="-122"/>
                <a:ea typeface="Microsoft YaHei UI" panose="020B0503020204020204" pitchFamily="34" charset="-122"/>
              </a:defRPr>
            </a:lvl3pPr>
            <a:lvl4pPr>
              <a:defRPr sz="2000">
                <a:latin typeface="Microsoft YaHei UI" panose="020B0503020204020204" pitchFamily="34" charset="-122"/>
                <a:ea typeface="Microsoft YaHei UI" panose="020B0503020204020204" pitchFamily="34" charset="-122"/>
              </a:defRPr>
            </a:lvl4pPr>
            <a:lvl5pPr>
              <a:defRPr sz="2000">
                <a:latin typeface="Microsoft YaHei UI" panose="020B0503020204020204" pitchFamily="34" charset="-122"/>
                <a:ea typeface="Microsoft YaHei UI" panose="020B0503020204020204" pitchFamily="34" charset="-122"/>
              </a:defRPr>
            </a:lvl5pPr>
            <a:lvl6pPr>
              <a:defRPr sz="2000"/>
            </a:lvl6pPr>
            <a:lvl7pPr>
              <a:defRPr sz="2000"/>
            </a:lvl7pPr>
            <a:lvl8pPr>
              <a:defRPr sz="2000"/>
            </a:lvl8pPr>
            <a:lvl9pPr>
              <a:defRPr sz="20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文本占位符 3"/>
          <p:cNvSpPr>
            <a:spLocks noGrp="1"/>
          </p:cNvSpPr>
          <p:nvPr>
            <p:ph type="body" sz="half" idx="2"/>
          </p:nvPr>
        </p:nvSpPr>
        <p:spPr>
          <a:xfrm>
            <a:off x="1143000" y="2834640"/>
            <a:ext cx="3931920" cy="3017520"/>
          </a:xfrm>
        </p:spPr>
        <p:txBody>
          <a:bodyPr rtlCol="0">
            <a:normAutofit/>
          </a:bodyPr>
          <a:lstStyle>
            <a:lvl1pPr marL="0" indent="0">
              <a:lnSpc>
                <a:spcPct val="100000"/>
              </a:lnSpc>
              <a:spcBef>
                <a:spcPts val="1000"/>
              </a:spcBef>
              <a:buNone/>
              <a:defRPr sz="1700">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单击此处编辑母版文本样式</a:t>
            </a:r>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8DD0F495-F050-49AC-8028-2B6604CE35DE}" type="datetime1">
              <a:rPr lang="zh-CN" altLang="en-US" smtClean="0"/>
              <a:t>2021/12/25</a:t>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4552469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带标题的图片">
    <p:spTree>
      <p:nvGrpSpPr>
        <p:cNvPr id="1" name=""/>
        <p:cNvGrpSpPr/>
        <p:nvPr/>
      </p:nvGrpSpPr>
      <p:grpSpPr>
        <a:xfrm>
          <a:off x="0" y="0"/>
          <a:ext cx="0" cy="0"/>
          <a:chOff x="0" y="0"/>
          <a:chExt cx="0" cy="0"/>
        </a:xfrm>
      </p:grpSpPr>
      <p:sp>
        <p:nvSpPr>
          <p:cNvPr id="2" name="标题 1"/>
          <p:cNvSpPr>
            <a:spLocks noGrp="1"/>
          </p:cNvSpPr>
          <p:nvPr>
            <p:ph type="title"/>
          </p:nvPr>
        </p:nvSpPr>
        <p:spPr>
          <a:xfrm>
            <a:off x="1143000" y="1097280"/>
            <a:ext cx="3931920" cy="1737360"/>
          </a:xfrm>
        </p:spPr>
        <p:txBody>
          <a:bodyPr rtlCol="0" anchor="b">
            <a:noAutofit/>
          </a:bodyPr>
          <a:lstStyle>
            <a:lvl1pPr>
              <a:lnSpc>
                <a:spcPct val="90000"/>
              </a:lnSpc>
              <a:defRPr sz="4000" b="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图片占位符 2"/>
          <p:cNvSpPr>
            <a:spLocks noGrp="1" noChangeAspect="1"/>
          </p:cNvSpPr>
          <p:nvPr>
            <p:ph type="pic" idx="1"/>
          </p:nvPr>
        </p:nvSpPr>
        <p:spPr>
          <a:xfrm>
            <a:off x="5413248" y="1069847"/>
            <a:ext cx="6099048" cy="4800600"/>
          </a:xfrm>
        </p:spPr>
        <p:txBody>
          <a:bodyPr lIns="274320" tIns="182880" rtlCol="0" anchor="t">
            <a:normAutofit/>
          </a:bodyPr>
          <a:lstStyle>
            <a:lvl1pPr marL="0" indent="0">
              <a:buNone/>
              <a:defRPr sz="2800">
                <a:latin typeface="Microsoft YaHei UI" panose="020B0503020204020204" pitchFamily="34" charset="-122"/>
                <a:ea typeface="Microsoft YaHei UI"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zh-CN" altLang="en-US" noProof="0"/>
              <a:t>单击图标添加图片</a:t>
            </a:r>
            <a:endParaRPr lang="zh-CN" altLang="en-US" noProof="0" dirty="0"/>
          </a:p>
        </p:txBody>
      </p:sp>
      <p:sp>
        <p:nvSpPr>
          <p:cNvPr id="4" name="文本占位符 3"/>
          <p:cNvSpPr>
            <a:spLocks noGrp="1"/>
          </p:cNvSpPr>
          <p:nvPr>
            <p:ph type="body" sz="half" idx="2"/>
          </p:nvPr>
        </p:nvSpPr>
        <p:spPr>
          <a:xfrm>
            <a:off x="1143000" y="2834640"/>
            <a:ext cx="3931920" cy="2880360"/>
          </a:xfrm>
        </p:spPr>
        <p:txBody>
          <a:bodyPr rtlCol="0">
            <a:normAutofit/>
          </a:bodyPr>
          <a:lstStyle>
            <a:lvl1pPr marL="0" indent="0">
              <a:lnSpc>
                <a:spcPct val="100000"/>
              </a:lnSpc>
              <a:spcBef>
                <a:spcPts val="1000"/>
              </a:spcBef>
              <a:buNone/>
              <a:defRPr sz="1700">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单击此处编辑母版文本样式</a:t>
            </a:r>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1E4CCE92-93A9-45CB-93EB-0D8BC89697E4}" type="datetime1">
              <a:rPr lang="zh-CN" altLang="en-US" smtClean="0"/>
              <a:t>2021/12/25</a:t>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34150710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长方形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标题占位符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pPr rtl="0"/>
            <a:r>
              <a:rPr lang="zh-CN" altLang="en-US" noProof="0" dirty="0"/>
              <a:t>单击此处编辑母版标题样式</a:t>
            </a:r>
          </a:p>
        </p:txBody>
      </p:sp>
      <p:sp>
        <p:nvSpPr>
          <p:cNvPr id="3" name="文本占位符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rtl="0"/>
            <a:r>
              <a:rPr lang="zh-CN" altLang="en-US" noProof="0" dirty="0"/>
              <a:t>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4" name="日期占位符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latin typeface="Microsoft YaHei UI" panose="020B0503020204020204" pitchFamily="34" charset="-122"/>
                <a:ea typeface="Microsoft YaHei UI" panose="020B0503020204020204" pitchFamily="34" charset="-122"/>
              </a:defRPr>
            </a:lvl1pPr>
          </a:lstStyle>
          <a:p>
            <a:fld id="{F09E1F69-A97B-455B-BA72-3104C5C7CE22}" type="datetime1">
              <a:rPr lang="zh-CN" altLang="en-US" smtClean="0"/>
              <a:t>2021/12/25</a:t>
            </a:fld>
            <a:endParaRPr lang="zh-CN" altLang="en-US" dirty="0"/>
          </a:p>
        </p:txBody>
      </p:sp>
      <p:sp>
        <p:nvSpPr>
          <p:cNvPr id="5" name="页脚占位符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94761968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algn="l" defTabSz="914400" rtl="0" eaLnBrk="1" latinLnBrk="0" hangingPunct="1">
        <a:lnSpc>
          <a:spcPct val="90000"/>
        </a:lnSpc>
        <a:spcBef>
          <a:spcPct val="0"/>
        </a:spcBef>
        <a:buNone/>
        <a:defRPr sz="4400" kern="1200">
          <a:solidFill>
            <a:schemeClr val="accent1"/>
          </a:solidFill>
          <a:latin typeface="Microsoft YaHei UI" panose="020B0503020204020204" pitchFamily="34" charset="-122"/>
          <a:ea typeface="Microsoft YaHei UI" panose="020B0503020204020204" pitchFamily="34" charset="-122"/>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icrosoft YaHei UI" panose="020B0503020204020204" pitchFamily="34" charset="-122"/>
          <a:ea typeface="Microsoft YaHei UI" panose="020B0503020204020204" pitchFamily="34" charset="-122"/>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icrosoft YaHei UI" panose="020B0503020204020204" pitchFamily="34" charset="-122"/>
          <a:ea typeface="Microsoft YaHei UI" panose="020B0503020204020204" pitchFamily="34" charset="-122"/>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icrosoft YaHei UI" panose="020B0503020204020204" pitchFamily="34" charset="-122"/>
          <a:ea typeface="Microsoft YaHei UI" panose="020B0503020204020204" pitchFamily="34" charset="-122"/>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sv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6.sv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6.svg"/></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1.sv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sv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svg"/></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181F489-B701-4C74-9747-27C8656A89CC}"/>
              </a:ext>
            </a:extLst>
          </p:cNvPr>
          <p:cNvSpPr>
            <a:spLocks noGrp="1"/>
          </p:cNvSpPr>
          <p:nvPr>
            <p:ph type="ctrTitle"/>
          </p:nvPr>
        </p:nvSpPr>
        <p:spPr>
          <a:xfrm>
            <a:off x="567055" y="853801"/>
            <a:ext cx="9966960" cy="2926080"/>
          </a:xfrm>
        </p:spPr>
        <p:txBody>
          <a:bodyPr rtlCol="0">
            <a:normAutofit/>
          </a:bodyPr>
          <a:lstStyle/>
          <a:p>
            <a:pPr rtl="0"/>
            <a:r>
              <a:rPr lang="en-US" altLang="zh-CN" dirty="0">
                <a:latin typeface="Microsoft YaHei UI" panose="020B0503020204020204" pitchFamily="34" charset="-122"/>
                <a:ea typeface="Microsoft YaHei UI" panose="020B0503020204020204" pitchFamily="34" charset="-122"/>
              </a:rPr>
              <a:t>23.</a:t>
            </a:r>
            <a:r>
              <a:rPr lang="zh-CN" altLang="en-US" dirty="0">
                <a:latin typeface="Microsoft YaHei UI" panose="020B0503020204020204" pitchFamily="34" charset="-122"/>
                <a:ea typeface="Microsoft YaHei UI" panose="020B0503020204020204" pitchFamily="34" charset="-122"/>
              </a:rPr>
              <a:t>句子如何打转转</a:t>
            </a:r>
          </a:p>
        </p:txBody>
      </p:sp>
    </p:spTree>
    <p:extLst>
      <p:ext uri="{BB962C8B-B14F-4D97-AF65-F5344CB8AC3E}">
        <p14:creationId xmlns:p14="http://schemas.microsoft.com/office/powerpoint/2010/main" val="6169067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74EF8620-2497-4FAD-8803-F4BC71A9743D}"/>
              </a:ext>
            </a:extLst>
          </p:cNvPr>
          <p:cNvSpPr>
            <a:spLocks noGrp="1"/>
          </p:cNvSpPr>
          <p:nvPr>
            <p:ph idx="1"/>
          </p:nvPr>
        </p:nvSpPr>
        <p:spPr>
          <a:xfrm>
            <a:off x="1333500" y="1395453"/>
            <a:ext cx="9915525" cy="5067300"/>
          </a:xfrm>
        </p:spPr>
        <p:txBody>
          <a:bodyPr>
            <a:normAutofit/>
          </a:bodyPr>
          <a:lstStyle/>
          <a:p>
            <a:pPr marL="45720" indent="0">
              <a:lnSpc>
                <a:spcPct val="150000"/>
              </a:lnSpc>
              <a:buNone/>
            </a:pPr>
            <a:r>
              <a:rPr lang="zh-CN" altLang="en-US" sz="2600" b="1" dirty="0"/>
              <a:t>优越性</a:t>
            </a:r>
            <a:r>
              <a:rPr lang="en-US" altLang="zh-CN" sz="2600" b="1" dirty="0"/>
              <a:t>2</a:t>
            </a:r>
            <a:r>
              <a:rPr lang="zh-CN" altLang="en-US" sz="2600" b="1" dirty="0"/>
              <a:t>：不论长度有限还是无限，句子总是由一些可分割的单位组成的</a:t>
            </a:r>
            <a:r>
              <a:rPr lang="zh-CN" altLang="en-US" b="1" dirty="0"/>
              <a:t>。</a:t>
            </a:r>
            <a:endParaRPr lang="en-US" altLang="zh-CN" b="1" dirty="0"/>
          </a:p>
          <a:p>
            <a:pPr marL="45720" indent="0">
              <a:lnSpc>
                <a:spcPct val="150000"/>
              </a:lnSpc>
              <a:buNone/>
            </a:pPr>
            <a:r>
              <a:rPr lang="en-US" altLang="zh-CN" dirty="0"/>
              <a:t>     </a:t>
            </a:r>
            <a:r>
              <a:rPr lang="zh-CN" altLang="en-US" dirty="0"/>
              <a:t>生成语法将将句子先分成较大的单位，较大的单位可分成较小的单位，较小的单位分成更小的单位，将词类单位间的</a:t>
            </a:r>
            <a:r>
              <a:rPr lang="zh-CN" altLang="en-US" dirty="0">
                <a:solidFill>
                  <a:srgbClr val="FF0000"/>
                </a:solidFill>
              </a:rPr>
              <a:t>线性（</a:t>
            </a:r>
            <a:r>
              <a:rPr lang="en-US" altLang="zh-CN" dirty="0">
                <a:solidFill>
                  <a:srgbClr val="FF0000"/>
                </a:solidFill>
              </a:rPr>
              <a:t>linearity</a:t>
            </a:r>
            <a:r>
              <a:rPr lang="zh-CN" altLang="en-US" dirty="0">
                <a:solidFill>
                  <a:srgbClr val="FF0000"/>
                </a:solidFill>
              </a:rPr>
              <a:t>）关系</a:t>
            </a:r>
            <a:r>
              <a:rPr lang="zh-CN" altLang="en-US" dirty="0"/>
              <a:t>转变为短语之间</a:t>
            </a:r>
            <a:r>
              <a:rPr lang="zh-CN" altLang="en-US" dirty="0">
                <a:solidFill>
                  <a:srgbClr val="FF0000"/>
                </a:solidFill>
              </a:rPr>
              <a:t>结构层次（</a:t>
            </a:r>
            <a:r>
              <a:rPr lang="en-US" altLang="zh-CN" dirty="0">
                <a:solidFill>
                  <a:srgbClr val="FF0000"/>
                </a:solidFill>
              </a:rPr>
              <a:t>hierarchy</a:t>
            </a:r>
            <a:r>
              <a:rPr lang="zh-CN" altLang="en-US" dirty="0">
                <a:solidFill>
                  <a:srgbClr val="FF0000"/>
                </a:solidFill>
              </a:rPr>
              <a:t>）关系</a:t>
            </a:r>
            <a:r>
              <a:rPr lang="zh-CN" altLang="en-US" dirty="0"/>
              <a:t>，可以更清晰反映单位间的联系程度。</a:t>
            </a:r>
            <a:endParaRPr lang="en-US" altLang="zh-CN" dirty="0"/>
          </a:p>
          <a:p>
            <a:pPr marL="45720" indent="0">
              <a:buNone/>
            </a:pPr>
            <a:r>
              <a:rPr lang="en-US" altLang="zh-CN" dirty="0"/>
              <a:t>      </a:t>
            </a:r>
            <a:r>
              <a:rPr lang="en-US" altLang="zh-CN" dirty="0">
                <a:sym typeface="Wingdings" panose="05000000000000000000" pitchFamily="2" charset="2"/>
              </a:rPr>
              <a:t>(6)</a:t>
            </a:r>
            <a:r>
              <a:rPr lang="zh-CN" altLang="en-US" dirty="0">
                <a:sym typeface="Wingdings" panose="05000000000000000000" pitchFamily="2" charset="2"/>
              </a:rPr>
              <a:t>例：</a:t>
            </a:r>
            <a:r>
              <a:rPr lang="en-US" altLang="zh-CN" u="sng" dirty="0">
                <a:latin typeface="Times New Roman" panose="02020603050405020304" pitchFamily="18" charset="0"/>
                <a:cs typeface="Times New Roman" panose="02020603050405020304" pitchFamily="18" charset="0"/>
              </a:rPr>
              <a:t>The cock</a:t>
            </a:r>
            <a:r>
              <a:rPr lang="en-US" altLang="zh-CN" dirty="0">
                <a:latin typeface="Times New Roman" panose="02020603050405020304" pitchFamily="18" charset="0"/>
                <a:cs typeface="Times New Roman" panose="02020603050405020304" pitchFamily="18" charset="0"/>
              </a:rPr>
              <a:t>    </a:t>
            </a:r>
            <a:r>
              <a:rPr lang="en-US" altLang="zh-CN" u="sng" dirty="0">
                <a:latin typeface="Times New Roman" panose="02020603050405020304" pitchFamily="18" charset="0"/>
                <a:cs typeface="Times New Roman" panose="02020603050405020304" pitchFamily="18" charset="0"/>
              </a:rPr>
              <a:t>often crowed</a:t>
            </a:r>
            <a:r>
              <a:rPr lang="en-US" altLang="zh-CN" dirty="0">
                <a:latin typeface="Times New Roman" panose="02020603050405020304" pitchFamily="18" charset="0"/>
                <a:cs typeface="Times New Roman" panose="02020603050405020304" pitchFamily="18" charset="0"/>
              </a:rPr>
              <a:t>.</a:t>
            </a:r>
          </a:p>
          <a:p>
            <a:pPr marL="45720" indent="0">
              <a:buNone/>
            </a:pPr>
            <a:endParaRPr lang="en-US" altLang="zh-CN" dirty="0"/>
          </a:p>
          <a:p>
            <a:pPr marL="45720" indent="0">
              <a:buNone/>
            </a:pPr>
            <a:r>
              <a:rPr lang="zh-CN" altLang="en-US" dirty="0"/>
              <a:t>     关系密切 度：</a:t>
            </a:r>
            <a:r>
              <a:rPr lang="en-US" altLang="zh-CN" dirty="0"/>
              <a:t>   </a:t>
            </a:r>
            <a:r>
              <a:rPr lang="zh-CN" altLang="en-US" dirty="0"/>
              <a:t>‘</a:t>
            </a:r>
            <a:r>
              <a:rPr lang="en-US" altLang="zh-CN" dirty="0"/>
              <a:t>the’ </a:t>
            </a:r>
            <a:r>
              <a:rPr lang="zh-CN" altLang="en-US" dirty="0"/>
              <a:t>和‘</a:t>
            </a:r>
            <a:r>
              <a:rPr lang="en-US" altLang="zh-CN" dirty="0"/>
              <a:t>cock’</a:t>
            </a:r>
            <a:r>
              <a:rPr lang="zh-CN" altLang="en-US" dirty="0"/>
              <a:t>之间   </a:t>
            </a:r>
            <a:r>
              <a:rPr lang="zh-CN" altLang="en-US" sz="3600" dirty="0"/>
              <a:t>＞</a:t>
            </a:r>
            <a:r>
              <a:rPr lang="zh-CN" altLang="en-US" dirty="0"/>
              <a:t>    ‘</a:t>
            </a:r>
            <a:r>
              <a:rPr lang="en-US" altLang="zh-CN" dirty="0"/>
              <a:t>often’</a:t>
            </a:r>
            <a:r>
              <a:rPr lang="zh-CN" altLang="en-US" dirty="0"/>
              <a:t>和‘</a:t>
            </a:r>
            <a:r>
              <a:rPr lang="en-US" altLang="zh-CN" dirty="0"/>
              <a:t>crowed’</a:t>
            </a:r>
            <a:r>
              <a:rPr lang="zh-CN" altLang="en-US" dirty="0"/>
              <a:t>之间</a:t>
            </a:r>
          </a:p>
        </p:txBody>
      </p:sp>
      <p:sp>
        <p:nvSpPr>
          <p:cNvPr id="17" name="标题 1">
            <a:extLst>
              <a:ext uri="{FF2B5EF4-FFF2-40B4-BE49-F238E27FC236}">
                <a16:creationId xmlns:a16="http://schemas.microsoft.com/office/drawing/2014/main" id="{BE294EA2-845E-4A92-BFF3-1F22211DD5EB}"/>
              </a:ext>
            </a:extLst>
          </p:cNvPr>
          <p:cNvSpPr>
            <a:spLocks noGrp="1"/>
          </p:cNvSpPr>
          <p:nvPr>
            <p:ph type="title"/>
          </p:nvPr>
        </p:nvSpPr>
        <p:spPr>
          <a:xfrm>
            <a:off x="667125" y="504823"/>
            <a:ext cx="9777205" cy="676275"/>
          </a:xfrm>
        </p:spPr>
        <p:txBody>
          <a:bodyPr>
            <a:normAutofit fontScale="90000"/>
          </a:bodyPr>
          <a:lstStyle/>
          <a:p>
            <a:r>
              <a:rPr lang="en-US" altLang="zh-CN" dirty="0"/>
              <a:t>23.3.</a:t>
            </a:r>
            <a:r>
              <a:rPr lang="zh-CN" altLang="en-US" dirty="0"/>
              <a:t>怎样用语法和规则描述无限长的句子？</a:t>
            </a:r>
          </a:p>
        </p:txBody>
      </p:sp>
      <p:pic>
        <p:nvPicPr>
          <p:cNvPr id="18" name="图片 17">
            <a:extLst>
              <a:ext uri="{FF2B5EF4-FFF2-40B4-BE49-F238E27FC236}">
                <a16:creationId xmlns:a16="http://schemas.microsoft.com/office/drawing/2014/main" id="{D4D796BA-6DFB-49BD-A3E6-C092D0F21360}"/>
              </a:ext>
            </a:extLst>
          </p:cNvPr>
          <p:cNvPicPr>
            <a:picLocks noChangeAspect="1"/>
          </p:cNvPicPr>
          <p:nvPr/>
        </p:nvPicPr>
        <p:blipFill>
          <a:blip r:embed="rId2"/>
          <a:stretch>
            <a:fillRect/>
          </a:stretch>
        </p:blipFill>
        <p:spPr>
          <a:xfrm>
            <a:off x="10401260" y="395247"/>
            <a:ext cx="914479" cy="914479"/>
          </a:xfrm>
          <a:prstGeom prst="rect">
            <a:avLst/>
          </a:prstGeom>
        </p:spPr>
      </p:pic>
    </p:spTree>
    <p:extLst>
      <p:ext uri="{BB962C8B-B14F-4D97-AF65-F5344CB8AC3E}">
        <p14:creationId xmlns:p14="http://schemas.microsoft.com/office/powerpoint/2010/main" val="26575970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FD8A4143-905C-41E1-BF19-2D71CD22A360}"/>
              </a:ext>
            </a:extLst>
          </p:cNvPr>
          <p:cNvSpPr>
            <a:spLocks noGrp="1"/>
          </p:cNvSpPr>
          <p:nvPr>
            <p:ph idx="1"/>
          </p:nvPr>
        </p:nvSpPr>
        <p:spPr>
          <a:xfrm>
            <a:off x="985628" y="1552574"/>
            <a:ext cx="9872871" cy="4619625"/>
          </a:xfrm>
        </p:spPr>
        <p:txBody>
          <a:bodyPr/>
          <a:lstStyle/>
          <a:p>
            <a:pPr marL="45720" indent="0">
              <a:buNone/>
            </a:pPr>
            <a:r>
              <a:rPr lang="en-US" altLang="zh-CN" dirty="0"/>
              <a:t>2. </a:t>
            </a:r>
            <a:r>
              <a:rPr lang="zh-CN" altLang="en-US" dirty="0"/>
              <a:t>短语结构规则</a:t>
            </a:r>
          </a:p>
          <a:p>
            <a:pPr marL="45720" indent="0">
              <a:buNone/>
            </a:pPr>
            <a:r>
              <a:rPr lang="zh-CN" altLang="en-US" dirty="0"/>
              <a:t>  上面（</a:t>
            </a:r>
            <a:r>
              <a:rPr lang="en-US" altLang="zh-CN" dirty="0"/>
              <a:t>3</a:t>
            </a:r>
            <a:r>
              <a:rPr lang="zh-CN" altLang="en-US" dirty="0"/>
              <a:t>）的句子演化的过程可以用形式化规则概括：</a:t>
            </a:r>
          </a:p>
          <a:p>
            <a:pPr marL="45720" indent="0">
              <a:buNone/>
            </a:pPr>
            <a:r>
              <a:rPr lang="zh-CN" altLang="en-US" dirty="0"/>
              <a:t>  （</a:t>
            </a:r>
            <a:r>
              <a:rPr lang="en-US" altLang="zh-CN" dirty="0"/>
              <a:t>7</a:t>
            </a:r>
            <a:r>
              <a:rPr lang="zh-CN" altLang="en-US" dirty="0"/>
              <a:t>） </a:t>
            </a:r>
            <a:r>
              <a:rPr lang="en-US" altLang="zh-CN" dirty="0">
                <a:latin typeface="Times New Roman" panose="02020603050405020304" pitchFamily="18" charset="0"/>
                <a:cs typeface="Times New Roman" panose="02020603050405020304" pitchFamily="18" charset="0"/>
              </a:rPr>
              <a:t>S→NP VP</a:t>
            </a:r>
          </a:p>
          <a:p>
            <a:pPr marL="45720" indent="0">
              <a:buNone/>
            </a:pPr>
            <a:r>
              <a:rPr lang="en-US" altLang="zh-CN" dirty="0">
                <a:latin typeface="Times New Roman" panose="02020603050405020304" pitchFamily="18" charset="0"/>
                <a:cs typeface="Times New Roman" panose="02020603050405020304" pitchFamily="18" charset="0"/>
              </a:rPr>
              <a:t>            NP→DET N</a:t>
            </a:r>
          </a:p>
          <a:p>
            <a:pPr marL="45720" indent="0">
              <a:buNone/>
            </a:pPr>
            <a:r>
              <a:rPr lang="en-US" altLang="zh-CN" dirty="0">
                <a:latin typeface="Times New Roman" panose="02020603050405020304" pitchFamily="18" charset="0"/>
                <a:cs typeface="Times New Roman" panose="02020603050405020304" pitchFamily="18" charset="0"/>
              </a:rPr>
              <a:t>            VP→V NP</a:t>
            </a:r>
          </a:p>
          <a:p>
            <a:pPr marL="45720" indent="0">
              <a:lnSpc>
                <a:spcPct val="150000"/>
              </a:lnSpc>
              <a:buNone/>
            </a:pPr>
            <a:r>
              <a:rPr lang="zh-CN" altLang="en-US" dirty="0"/>
              <a:t>      箭头读作改写为（</a:t>
            </a:r>
            <a:r>
              <a:rPr lang="en-US" altLang="zh-CN" dirty="0"/>
              <a:t>rewrite as</a:t>
            </a:r>
            <a:r>
              <a:rPr lang="zh-CN" altLang="en-US" dirty="0"/>
              <a:t>），即</a:t>
            </a:r>
            <a:r>
              <a:rPr lang="en-US" altLang="zh-CN" dirty="0"/>
              <a:t>S</a:t>
            </a:r>
            <a:r>
              <a:rPr lang="zh-CN" altLang="en-US" dirty="0"/>
              <a:t>改写为</a:t>
            </a:r>
            <a:r>
              <a:rPr lang="en-US" altLang="zh-CN" dirty="0"/>
              <a:t>NP </a:t>
            </a:r>
            <a:r>
              <a:rPr lang="zh-CN" altLang="en-US" dirty="0"/>
              <a:t>和</a:t>
            </a:r>
            <a:r>
              <a:rPr lang="en-US" altLang="zh-CN" dirty="0"/>
              <a:t>VP</a:t>
            </a:r>
            <a:r>
              <a:rPr lang="zh-CN" altLang="en-US" dirty="0"/>
              <a:t>，以此类推。这种以短语为基础的演绎规则称为</a:t>
            </a:r>
            <a:r>
              <a:rPr lang="zh-CN" altLang="en-US" dirty="0">
                <a:solidFill>
                  <a:srgbClr val="FF0000"/>
                </a:solidFill>
                <a:latin typeface="楷体" panose="02010609060101010101" pitchFamily="49" charset="-122"/>
                <a:ea typeface="楷体" panose="02010609060101010101" pitchFamily="49" charset="-122"/>
              </a:rPr>
              <a:t>短语结构规则</a:t>
            </a:r>
            <a:r>
              <a:rPr lang="en-US" altLang="zh-CN" dirty="0">
                <a:solidFill>
                  <a:srgbClr val="FF0000"/>
                </a:solidFill>
                <a:latin typeface="Times New Roman" panose="02020603050405020304" pitchFamily="18" charset="0"/>
                <a:cs typeface="Times New Roman" panose="02020603050405020304" pitchFamily="18" charset="0"/>
              </a:rPr>
              <a:t>(PS rules)</a:t>
            </a:r>
            <a:r>
              <a:rPr lang="zh-CN" altLang="en-US" dirty="0"/>
              <a:t>，简称</a:t>
            </a:r>
            <a:r>
              <a:rPr lang="en-US" altLang="zh-CN" dirty="0"/>
              <a:t>PS </a:t>
            </a:r>
            <a:r>
              <a:rPr lang="zh-CN" altLang="en-US" dirty="0"/>
              <a:t>规则。</a:t>
            </a:r>
          </a:p>
        </p:txBody>
      </p:sp>
      <p:sp>
        <p:nvSpPr>
          <p:cNvPr id="4" name="标题 1">
            <a:extLst>
              <a:ext uri="{FF2B5EF4-FFF2-40B4-BE49-F238E27FC236}">
                <a16:creationId xmlns:a16="http://schemas.microsoft.com/office/drawing/2014/main" id="{E24A09E7-41B4-4697-9B32-13A31203B330}"/>
              </a:ext>
            </a:extLst>
          </p:cNvPr>
          <p:cNvSpPr>
            <a:spLocks noGrp="1"/>
          </p:cNvSpPr>
          <p:nvPr>
            <p:ph type="title"/>
          </p:nvPr>
        </p:nvSpPr>
        <p:spPr>
          <a:xfrm>
            <a:off x="667125" y="514348"/>
            <a:ext cx="9777205" cy="676275"/>
          </a:xfrm>
        </p:spPr>
        <p:txBody>
          <a:bodyPr>
            <a:normAutofit fontScale="90000"/>
          </a:bodyPr>
          <a:lstStyle/>
          <a:p>
            <a:r>
              <a:rPr lang="en-US" altLang="zh-CN" dirty="0"/>
              <a:t>23.3.</a:t>
            </a:r>
            <a:r>
              <a:rPr lang="zh-CN" altLang="en-US" dirty="0"/>
              <a:t>怎样用语法和规则描述无限长的句子？</a:t>
            </a:r>
          </a:p>
        </p:txBody>
      </p:sp>
      <p:pic>
        <p:nvPicPr>
          <p:cNvPr id="5" name="图片 4">
            <a:extLst>
              <a:ext uri="{FF2B5EF4-FFF2-40B4-BE49-F238E27FC236}">
                <a16:creationId xmlns:a16="http://schemas.microsoft.com/office/drawing/2014/main" id="{36D296D8-3990-4857-893D-8BC800EF9659}"/>
              </a:ext>
            </a:extLst>
          </p:cNvPr>
          <p:cNvPicPr>
            <a:picLocks noChangeAspect="1"/>
          </p:cNvPicPr>
          <p:nvPr/>
        </p:nvPicPr>
        <p:blipFill>
          <a:blip r:embed="rId2"/>
          <a:stretch>
            <a:fillRect/>
          </a:stretch>
        </p:blipFill>
        <p:spPr>
          <a:xfrm>
            <a:off x="10401260" y="395247"/>
            <a:ext cx="914479" cy="914479"/>
          </a:xfrm>
          <a:prstGeom prst="rect">
            <a:avLst/>
          </a:prstGeom>
        </p:spPr>
      </p:pic>
    </p:spTree>
    <p:extLst>
      <p:ext uri="{BB962C8B-B14F-4D97-AF65-F5344CB8AC3E}">
        <p14:creationId xmlns:p14="http://schemas.microsoft.com/office/powerpoint/2010/main" val="5771647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a:extLst>
              <a:ext uri="{FF2B5EF4-FFF2-40B4-BE49-F238E27FC236}">
                <a16:creationId xmlns:a16="http://schemas.microsoft.com/office/drawing/2014/main" id="{2AC16779-7E64-4A5B-A0CE-B30CD9646A00}"/>
              </a:ext>
            </a:extLst>
          </p:cNvPr>
          <p:cNvPicPr>
            <a:picLocks noGrp="1" noChangeAspect="1"/>
          </p:cNvPicPr>
          <p:nvPr>
            <p:ph idx="1"/>
          </p:nvPr>
        </p:nvPicPr>
        <p:blipFill>
          <a:blip r:embed="rId2"/>
          <a:stretch>
            <a:fillRect/>
          </a:stretch>
        </p:blipFill>
        <p:spPr>
          <a:xfrm>
            <a:off x="2224990" y="2117671"/>
            <a:ext cx="6966635" cy="4072536"/>
          </a:xfrm>
        </p:spPr>
      </p:pic>
      <p:sp>
        <p:nvSpPr>
          <p:cNvPr id="11" name="文本框 10">
            <a:extLst>
              <a:ext uri="{FF2B5EF4-FFF2-40B4-BE49-F238E27FC236}">
                <a16:creationId xmlns:a16="http://schemas.microsoft.com/office/drawing/2014/main" id="{342173D5-CA40-4C05-B00A-DB7D3B8012FE}"/>
              </a:ext>
            </a:extLst>
          </p:cNvPr>
          <p:cNvSpPr txBox="1"/>
          <p:nvPr/>
        </p:nvSpPr>
        <p:spPr>
          <a:xfrm>
            <a:off x="800099" y="1328978"/>
            <a:ext cx="10058400" cy="769441"/>
          </a:xfrm>
          <a:prstGeom prst="rect">
            <a:avLst/>
          </a:prstGeom>
          <a:noFill/>
        </p:spPr>
        <p:txBody>
          <a:bodyPr wrap="square">
            <a:spAutoFit/>
          </a:bodyPr>
          <a:lstStyle/>
          <a:p>
            <a:r>
              <a:rPr lang="zh-CN" altLang="en-US" sz="2200" dirty="0">
                <a:solidFill>
                  <a:schemeClr val="accent1"/>
                </a:solidFill>
                <a:latin typeface="Microsoft YaHei UI" panose="020B0503020204020204" pitchFamily="34" charset="-122"/>
                <a:ea typeface="Microsoft YaHei UI" panose="020B0503020204020204" pitchFamily="34" charset="-122"/>
              </a:rPr>
              <a:t>       短语结构规则将（</a:t>
            </a:r>
            <a:r>
              <a:rPr lang="en-US" altLang="zh-CN" sz="2200" dirty="0">
                <a:solidFill>
                  <a:schemeClr val="accent1"/>
                </a:solidFill>
                <a:latin typeface="Microsoft YaHei UI" panose="020B0503020204020204" pitchFamily="34" charset="-122"/>
                <a:ea typeface="Microsoft YaHei UI" panose="020B0503020204020204" pitchFamily="34" charset="-122"/>
              </a:rPr>
              <a:t>3</a:t>
            </a:r>
            <a:r>
              <a:rPr lang="zh-CN" altLang="en-US" sz="2200" dirty="0">
                <a:solidFill>
                  <a:schemeClr val="accent1"/>
                </a:solidFill>
                <a:latin typeface="Microsoft YaHei UI" panose="020B0503020204020204" pitchFamily="34" charset="-122"/>
                <a:ea typeface="Microsoft YaHei UI" panose="020B0503020204020204" pitchFamily="34" charset="-122"/>
              </a:rPr>
              <a:t>）叫做对句子（</a:t>
            </a:r>
            <a:r>
              <a:rPr lang="en-US" altLang="zh-CN" sz="2200" dirty="0">
                <a:solidFill>
                  <a:schemeClr val="accent1"/>
                </a:solidFill>
                <a:latin typeface="Microsoft YaHei UI" panose="020B0503020204020204" pitchFamily="34" charset="-122"/>
                <a:ea typeface="Microsoft YaHei UI" panose="020B0503020204020204" pitchFamily="34" charset="-122"/>
              </a:rPr>
              <a:t>1</a:t>
            </a:r>
            <a:r>
              <a:rPr lang="zh-CN" altLang="en-US" sz="2200" dirty="0">
                <a:solidFill>
                  <a:schemeClr val="accent1"/>
                </a:solidFill>
                <a:latin typeface="Microsoft YaHei UI" panose="020B0503020204020204" pitchFamily="34" charset="-122"/>
                <a:ea typeface="Microsoft YaHei UI" panose="020B0503020204020204" pitchFamily="34" charset="-122"/>
              </a:rPr>
              <a:t>）的推导（</a:t>
            </a:r>
            <a:r>
              <a:rPr lang="en-US" altLang="zh-CN" sz="2200" dirty="0">
                <a:solidFill>
                  <a:schemeClr val="accent1"/>
                </a:solidFill>
                <a:latin typeface="Microsoft YaHei UI" panose="020B0503020204020204" pitchFamily="34" charset="-122"/>
                <a:ea typeface="Microsoft YaHei UI" panose="020B0503020204020204" pitchFamily="34" charset="-122"/>
              </a:rPr>
              <a:t>derivation</a:t>
            </a:r>
            <a:r>
              <a:rPr lang="zh-CN" altLang="en-US" sz="2200" dirty="0">
                <a:solidFill>
                  <a:schemeClr val="accent1"/>
                </a:solidFill>
                <a:latin typeface="Microsoft YaHei UI" panose="020B0503020204020204" pitchFamily="34" charset="-122"/>
                <a:ea typeface="Microsoft YaHei UI" panose="020B0503020204020204" pitchFamily="34" charset="-122"/>
              </a:rPr>
              <a:t>）</a:t>
            </a:r>
            <a:r>
              <a:rPr lang="en-US" altLang="zh-CN" sz="2200" dirty="0">
                <a:solidFill>
                  <a:schemeClr val="accent1"/>
                </a:solidFill>
                <a:latin typeface="Microsoft YaHei UI" panose="020B0503020204020204" pitchFamily="34" charset="-122"/>
                <a:ea typeface="Microsoft YaHei UI" panose="020B0503020204020204" pitchFamily="34" charset="-122"/>
              </a:rPr>
              <a:t>,</a:t>
            </a:r>
            <a:r>
              <a:rPr lang="zh-CN" altLang="en-US" sz="2200" dirty="0">
                <a:solidFill>
                  <a:schemeClr val="accent1"/>
                </a:solidFill>
                <a:latin typeface="Microsoft YaHei UI" panose="020B0503020204020204" pitchFamily="34" charset="-122"/>
                <a:ea typeface="Microsoft YaHei UI" panose="020B0503020204020204" pitchFamily="34" charset="-122"/>
              </a:rPr>
              <a:t>也可以用树形图（</a:t>
            </a:r>
            <a:r>
              <a:rPr lang="en-US" altLang="zh-CN" sz="2200" dirty="0">
                <a:solidFill>
                  <a:schemeClr val="accent1"/>
                </a:solidFill>
                <a:latin typeface="Microsoft YaHei UI" panose="020B0503020204020204" pitchFamily="34" charset="-122"/>
                <a:ea typeface="Microsoft YaHei UI" panose="020B0503020204020204" pitchFamily="34" charset="-122"/>
              </a:rPr>
              <a:t>tree</a:t>
            </a:r>
            <a:r>
              <a:rPr lang="zh-CN" altLang="en-US" sz="2200" dirty="0">
                <a:solidFill>
                  <a:schemeClr val="accent1"/>
                </a:solidFill>
                <a:latin typeface="Microsoft YaHei UI" panose="020B0503020204020204" pitchFamily="34" charset="-122"/>
                <a:ea typeface="Microsoft YaHei UI" panose="020B0503020204020204" pitchFamily="34" charset="-122"/>
              </a:rPr>
              <a:t>）来表示</a:t>
            </a:r>
            <a:r>
              <a:rPr lang="en-US" altLang="zh-CN" sz="2200" dirty="0">
                <a:solidFill>
                  <a:schemeClr val="accent1"/>
                </a:solidFill>
                <a:latin typeface="Microsoft YaHei UI" panose="020B0503020204020204" pitchFamily="34" charset="-122"/>
                <a:ea typeface="Microsoft YaHei UI" panose="020B0503020204020204" pitchFamily="34" charset="-122"/>
              </a:rPr>
              <a:t>,</a:t>
            </a:r>
            <a:r>
              <a:rPr lang="zh-CN" altLang="en-US" sz="2200" dirty="0">
                <a:solidFill>
                  <a:schemeClr val="accent1"/>
                </a:solidFill>
                <a:latin typeface="Microsoft YaHei UI" panose="020B0503020204020204" pitchFamily="34" charset="-122"/>
                <a:ea typeface="Microsoft YaHei UI" panose="020B0503020204020204" pitchFamily="34" charset="-122"/>
              </a:rPr>
              <a:t>以</a:t>
            </a:r>
            <a:r>
              <a:rPr lang="en-US" altLang="zh-CN" sz="2200" dirty="0">
                <a:solidFill>
                  <a:schemeClr val="accent1"/>
                </a:solidFill>
                <a:latin typeface="Microsoft YaHei UI" panose="020B0503020204020204" pitchFamily="34" charset="-122"/>
                <a:ea typeface="Microsoft YaHei UI" panose="020B0503020204020204" pitchFamily="34" charset="-122"/>
              </a:rPr>
              <a:t>S</a:t>
            </a:r>
            <a:r>
              <a:rPr lang="zh-CN" altLang="en-US" sz="2200" dirty="0">
                <a:solidFill>
                  <a:schemeClr val="accent1"/>
                </a:solidFill>
                <a:latin typeface="Microsoft YaHei UI" panose="020B0503020204020204" pitchFamily="34" charset="-122"/>
                <a:ea typeface="Microsoft YaHei UI" panose="020B0503020204020204" pitchFamily="34" charset="-122"/>
              </a:rPr>
              <a:t>作为开端符号：</a:t>
            </a:r>
          </a:p>
        </p:txBody>
      </p:sp>
      <p:sp>
        <p:nvSpPr>
          <p:cNvPr id="12" name="标题 1">
            <a:extLst>
              <a:ext uri="{FF2B5EF4-FFF2-40B4-BE49-F238E27FC236}">
                <a16:creationId xmlns:a16="http://schemas.microsoft.com/office/drawing/2014/main" id="{818FE1FB-A74F-4D50-86F6-924EF47BB31E}"/>
              </a:ext>
            </a:extLst>
          </p:cNvPr>
          <p:cNvSpPr>
            <a:spLocks noGrp="1"/>
          </p:cNvSpPr>
          <p:nvPr>
            <p:ph type="title"/>
          </p:nvPr>
        </p:nvSpPr>
        <p:spPr>
          <a:xfrm>
            <a:off x="667125" y="514348"/>
            <a:ext cx="9777205" cy="676275"/>
          </a:xfrm>
        </p:spPr>
        <p:txBody>
          <a:bodyPr>
            <a:normAutofit fontScale="90000"/>
          </a:bodyPr>
          <a:lstStyle/>
          <a:p>
            <a:r>
              <a:rPr lang="en-US" altLang="zh-CN" dirty="0"/>
              <a:t>23.3.</a:t>
            </a:r>
            <a:r>
              <a:rPr lang="zh-CN" altLang="en-US" dirty="0"/>
              <a:t>怎样用语法和规则描述无限长的句子？</a:t>
            </a:r>
          </a:p>
        </p:txBody>
      </p:sp>
      <p:pic>
        <p:nvPicPr>
          <p:cNvPr id="13" name="图片 12">
            <a:extLst>
              <a:ext uri="{FF2B5EF4-FFF2-40B4-BE49-F238E27FC236}">
                <a16:creationId xmlns:a16="http://schemas.microsoft.com/office/drawing/2014/main" id="{411FD786-5430-4A7B-AB82-AECF646B5246}"/>
              </a:ext>
            </a:extLst>
          </p:cNvPr>
          <p:cNvPicPr>
            <a:picLocks noChangeAspect="1"/>
          </p:cNvPicPr>
          <p:nvPr/>
        </p:nvPicPr>
        <p:blipFill>
          <a:blip r:embed="rId3"/>
          <a:stretch>
            <a:fillRect/>
          </a:stretch>
        </p:blipFill>
        <p:spPr>
          <a:xfrm>
            <a:off x="10401260" y="395247"/>
            <a:ext cx="914479" cy="914479"/>
          </a:xfrm>
          <a:prstGeom prst="rect">
            <a:avLst/>
          </a:prstGeom>
        </p:spPr>
      </p:pic>
    </p:spTree>
    <p:extLst>
      <p:ext uri="{BB962C8B-B14F-4D97-AF65-F5344CB8AC3E}">
        <p14:creationId xmlns:p14="http://schemas.microsoft.com/office/powerpoint/2010/main" val="13058855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4FEBAF71-A461-40AE-82EF-8F6A6399FB67}"/>
              </a:ext>
            </a:extLst>
          </p:cNvPr>
          <p:cNvSpPr>
            <a:spLocks noGrp="1"/>
          </p:cNvSpPr>
          <p:nvPr>
            <p:ph idx="1"/>
          </p:nvPr>
        </p:nvSpPr>
        <p:spPr>
          <a:xfrm>
            <a:off x="876261" y="1190623"/>
            <a:ext cx="9872871" cy="4038600"/>
          </a:xfrm>
        </p:spPr>
        <p:txBody>
          <a:bodyPr/>
          <a:lstStyle/>
          <a:p>
            <a:pPr marL="45720" indent="0" algn="just">
              <a:lnSpc>
                <a:spcPct val="150000"/>
              </a:lnSpc>
              <a:buNone/>
            </a:pPr>
            <a:r>
              <a:rPr lang="zh-CN" altLang="zh-CN" dirty="0"/>
              <a:t>在不同复杂的句子中，我们还可以在规则中加入</a:t>
            </a:r>
            <a:r>
              <a:rPr lang="en-US" altLang="zh-CN" dirty="0"/>
              <a:t>AP(</a:t>
            </a:r>
            <a:r>
              <a:rPr lang="zh-CN" altLang="zh-CN" dirty="0"/>
              <a:t>形容词词组</a:t>
            </a:r>
            <a:r>
              <a:rPr lang="en-US" altLang="zh-CN" dirty="0"/>
              <a:t>),PP</a:t>
            </a:r>
            <a:r>
              <a:rPr lang="zh-CN" altLang="zh-CN" dirty="0"/>
              <a:t>（介词词组），请看这个句子的树形图：</a:t>
            </a:r>
          </a:p>
          <a:p>
            <a:pPr marL="0" lvl="0" indent="0" algn="just">
              <a:buNone/>
            </a:pPr>
            <a:r>
              <a:rPr lang="en-US" altLang="zh-CN" dirty="0"/>
              <a:t>  </a:t>
            </a:r>
            <a:r>
              <a:rPr lang="en-US" altLang="zh-CN" dirty="0">
                <a:latin typeface="Times New Roman" panose="02020603050405020304" pitchFamily="18" charset="0"/>
                <a:cs typeface="Times New Roman" panose="02020603050405020304" pitchFamily="18" charset="0"/>
              </a:rPr>
              <a:t>She might have gone to Shanghai.</a:t>
            </a:r>
          </a:p>
          <a:p>
            <a:pPr marL="0" lvl="0" indent="0" algn="just">
              <a:buNone/>
            </a:pPr>
            <a:endParaRPr lang="zh-CN" altLang="zh-CN" dirty="0"/>
          </a:p>
          <a:p>
            <a:pPr marL="45720" indent="0">
              <a:buNone/>
            </a:pPr>
            <a:endParaRPr lang="zh-CN" altLang="en-US" dirty="0"/>
          </a:p>
        </p:txBody>
      </p:sp>
      <p:sp>
        <p:nvSpPr>
          <p:cNvPr id="6" name="标题 1">
            <a:extLst>
              <a:ext uri="{FF2B5EF4-FFF2-40B4-BE49-F238E27FC236}">
                <a16:creationId xmlns:a16="http://schemas.microsoft.com/office/drawing/2014/main" id="{242E0DE9-09D3-4470-8691-2B2B3B8854D4}"/>
              </a:ext>
            </a:extLst>
          </p:cNvPr>
          <p:cNvSpPr>
            <a:spLocks noGrp="1"/>
          </p:cNvSpPr>
          <p:nvPr>
            <p:ph type="title"/>
          </p:nvPr>
        </p:nvSpPr>
        <p:spPr>
          <a:xfrm>
            <a:off x="667125" y="514348"/>
            <a:ext cx="9777205" cy="676275"/>
          </a:xfrm>
        </p:spPr>
        <p:txBody>
          <a:bodyPr>
            <a:normAutofit fontScale="90000"/>
          </a:bodyPr>
          <a:lstStyle/>
          <a:p>
            <a:r>
              <a:rPr lang="en-US" altLang="zh-CN" dirty="0"/>
              <a:t>23.3.</a:t>
            </a:r>
            <a:r>
              <a:rPr lang="zh-CN" altLang="en-US" dirty="0"/>
              <a:t>怎样用语法和规则描述无限长的句子？</a:t>
            </a:r>
          </a:p>
        </p:txBody>
      </p:sp>
      <p:pic>
        <p:nvPicPr>
          <p:cNvPr id="7" name="图片 6">
            <a:extLst>
              <a:ext uri="{FF2B5EF4-FFF2-40B4-BE49-F238E27FC236}">
                <a16:creationId xmlns:a16="http://schemas.microsoft.com/office/drawing/2014/main" id="{470CF713-058C-4B3A-B07F-3F562F69B650}"/>
              </a:ext>
            </a:extLst>
          </p:cNvPr>
          <p:cNvPicPr>
            <a:picLocks noChangeAspect="1"/>
          </p:cNvPicPr>
          <p:nvPr/>
        </p:nvPicPr>
        <p:blipFill>
          <a:blip r:embed="rId2"/>
          <a:stretch>
            <a:fillRect/>
          </a:stretch>
        </p:blipFill>
        <p:spPr>
          <a:xfrm>
            <a:off x="10401260" y="395247"/>
            <a:ext cx="914479" cy="914479"/>
          </a:xfrm>
          <a:prstGeom prst="rect">
            <a:avLst/>
          </a:prstGeom>
        </p:spPr>
      </p:pic>
      <p:pic>
        <p:nvPicPr>
          <p:cNvPr id="9" name="图片 8">
            <a:extLst>
              <a:ext uri="{FF2B5EF4-FFF2-40B4-BE49-F238E27FC236}">
                <a16:creationId xmlns:a16="http://schemas.microsoft.com/office/drawing/2014/main" id="{7DACFC75-672D-4458-A29A-BC11E081DB3E}"/>
              </a:ext>
            </a:extLst>
          </p:cNvPr>
          <p:cNvPicPr>
            <a:picLocks noChangeAspect="1"/>
          </p:cNvPicPr>
          <p:nvPr/>
        </p:nvPicPr>
        <p:blipFill>
          <a:blip r:embed="rId3"/>
          <a:stretch>
            <a:fillRect/>
          </a:stretch>
        </p:blipFill>
        <p:spPr>
          <a:xfrm>
            <a:off x="876261" y="3067955"/>
            <a:ext cx="6134100" cy="2837543"/>
          </a:xfrm>
          <a:prstGeom prst="rect">
            <a:avLst/>
          </a:prstGeom>
        </p:spPr>
      </p:pic>
      <p:sp>
        <p:nvSpPr>
          <p:cNvPr id="10" name="文本框 9">
            <a:extLst>
              <a:ext uri="{FF2B5EF4-FFF2-40B4-BE49-F238E27FC236}">
                <a16:creationId xmlns:a16="http://schemas.microsoft.com/office/drawing/2014/main" id="{468208A1-BF5D-42FE-A039-9E8FE8F327D1}"/>
              </a:ext>
            </a:extLst>
          </p:cNvPr>
          <p:cNvSpPr txBox="1"/>
          <p:nvPr/>
        </p:nvSpPr>
        <p:spPr>
          <a:xfrm>
            <a:off x="7153237" y="2756600"/>
            <a:ext cx="4714914" cy="2952475"/>
          </a:xfrm>
          <a:prstGeom prst="rect">
            <a:avLst/>
          </a:prstGeom>
          <a:noFill/>
        </p:spPr>
        <p:txBody>
          <a:bodyPr wrap="square" rtlCol="0">
            <a:spAutoFit/>
          </a:bodyPr>
          <a:lstStyle/>
          <a:p>
            <a:pPr>
              <a:lnSpc>
                <a:spcPct val="150000"/>
              </a:lnSpc>
            </a:pPr>
            <a:r>
              <a:rPr lang="zh-CN" altLang="zh-CN" dirty="0">
                <a:solidFill>
                  <a:schemeClr val="accent1"/>
                </a:solidFill>
                <a:latin typeface="Microsoft YaHei UI" panose="020B0503020204020204" pitchFamily="34" charset="-122"/>
                <a:ea typeface="Microsoft YaHei UI" panose="020B0503020204020204" pitchFamily="34" charset="-122"/>
              </a:rPr>
              <a:t>在这个句子里，</a:t>
            </a:r>
            <a:r>
              <a:rPr lang="en-US" altLang="zh-CN" dirty="0">
                <a:solidFill>
                  <a:schemeClr val="accent1"/>
                </a:solidFill>
                <a:latin typeface="Microsoft YaHei UI" panose="020B0503020204020204" pitchFamily="34" charset="-122"/>
                <a:ea typeface="Microsoft YaHei UI" panose="020B0503020204020204" pitchFamily="34" charset="-122"/>
              </a:rPr>
              <a:t>VP→V PP, PP→P NP</a:t>
            </a:r>
            <a:r>
              <a:rPr lang="zh-CN" altLang="zh-CN" dirty="0">
                <a:solidFill>
                  <a:schemeClr val="accent1"/>
                </a:solidFill>
                <a:latin typeface="Microsoft YaHei UI" panose="020B0503020204020204" pitchFamily="34" charset="-122"/>
                <a:ea typeface="Microsoft YaHei UI" panose="020B0503020204020204" pitchFamily="34" charset="-122"/>
              </a:rPr>
              <a:t>。但是无论句子怎么复杂，根据短语结构理论，每个句法结构每次只处理一个核心（箭头左边）</a:t>
            </a:r>
            <a:r>
              <a:rPr lang="en-US" altLang="zh-CN" dirty="0">
                <a:solidFill>
                  <a:schemeClr val="accent1"/>
                </a:solidFill>
                <a:latin typeface="Microsoft YaHei UI" panose="020B0503020204020204" pitchFamily="34" charset="-122"/>
                <a:ea typeface="Microsoft YaHei UI" panose="020B0503020204020204" pitchFamily="34" charset="-122"/>
              </a:rPr>
              <a:t>;</a:t>
            </a:r>
            <a:r>
              <a:rPr lang="zh-CN" altLang="zh-CN" dirty="0">
                <a:solidFill>
                  <a:schemeClr val="accent1"/>
                </a:solidFill>
                <a:latin typeface="Microsoft YaHei UI" panose="020B0503020204020204" pitchFamily="34" charset="-122"/>
                <a:ea typeface="Microsoft YaHei UI" panose="020B0503020204020204" pitchFamily="34" charset="-122"/>
              </a:rPr>
              <a:t>每个核心结构</a:t>
            </a:r>
            <a:r>
              <a:rPr lang="en-US" altLang="zh-CN" dirty="0">
                <a:solidFill>
                  <a:schemeClr val="accent1"/>
                </a:solidFill>
                <a:latin typeface="Microsoft YaHei UI" panose="020B0503020204020204" pitchFamily="34" charset="-122"/>
                <a:ea typeface="Microsoft YaHei UI" panose="020B0503020204020204" pitchFamily="34" charset="-122"/>
              </a:rPr>
              <a:t>(</a:t>
            </a:r>
            <a:r>
              <a:rPr lang="zh-CN" altLang="zh-CN" dirty="0">
                <a:solidFill>
                  <a:schemeClr val="accent1"/>
                </a:solidFill>
                <a:latin typeface="Microsoft YaHei UI" panose="020B0503020204020204" pitchFamily="34" charset="-122"/>
                <a:ea typeface="Microsoft YaHei UI" panose="020B0503020204020204" pitchFamily="34" charset="-122"/>
              </a:rPr>
              <a:t>最多</a:t>
            </a:r>
            <a:r>
              <a:rPr lang="en-US" altLang="zh-CN" dirty="0">
                <a:solidFill>
                  <a:schemeClr val="accent1"/>
                </a:solidFill>
                <a:latin typeface="Microsoft YaHei UI" panose="020B0503020204020204" pitchFamily="34" charset="-122"/>
                <a:ea typeface="Microsoft YaHei UI" panose="020B0503020204020204" pitchFamily="34" charset="-122"/>
              </a:rPr>
              <a:t>)</a:t>
            </a:r>
            <a:r>
              <a:rPr lang="zh-CN" altLang="zh-CN" dirty="0">
                <a:solidFill>
                  <a:schemeClr val="accent1"/>
                </a:solidFill>
                <a:latin typeface="Microsoft YaHei UI" panose="020B0503020204020204" pitchFamily="34" charset="-122"/>
                <a:ea typeface="Microsoft YaHei UI" panose="020B0503020204020204" pitchFamily="34" charset="-122"/>
              </a:rPr>
              <a:t>只有两个直接成分（一分为二）</a:t>
            </a:r>
            <a:r>
              <a:rPr lang="en-US" altLang="zh-CN" dirty="0">
                <a:solidFill>
                  <a:schemeClr val="accent1"/>
                </a:solidFill>
                <a:latin typeface="Microsoft YaHei UI" panose="020B0503020204020204" pitchFamily="34" charset="-122"/>
                <a:ea typeface="Microsoft YaHei UI" panose="020B0503020204020204" pitchFamily="34" charset="-122"/>
              </a:rPr>
              <a:t>;</a:t>
            </a:r>
            <a:r>
              <a:rPr lang="zh-CN" altLang="zh-CN" dirty="0">
                <a:solidFill>
                  <a:schemeClr val="accent1"/>
                </a:solidFill>
                <a:latin typeface="Microsoft YaHei UI" panose="020B0503020204020204" pitchFamily="34" charset="-122"/>
                <a:ea typeface="Microsoft YaHei UI" panose="020B0503020204020204" pitchFamily="34" charset="-122"/>
              </a:rPr>
              <a:t>核心</a:t>
            </a:r>
            <a:r>
              <a:rPr lang="en-US" altLang="zh-CN" dirty="0">
                <a:solidFill>
                  <a:schemeClr val="accent1"/>
                </a:solidFill>
                <a:latin typeface="Microsoft YaHei UI" panose="020B0503020204020204" pitchFamily="34" charset="-122"/>
                <a:ea typeface="Microsoft YaHei UI" panose="020B0503020204020204" pitchFamily="34" charset="-122"/>
              </a:rPr>
              <a:t>(category)</a:t>
            </a:r>
            <a:r>
              <a:rPr lang="zh-CN" altLang="zh-CN" dirty="0">
                <a:solidFill>
                  <a:schemeClr val="accent1"/>
                </a:solidFill>
                <a:latin typeface="Microsoft YaHei UI" panose="020B0503020204020204" pitchFamily="34" charset="-122"/>
                <a:ea typeface="Microsoft YaHei UI" panose="020B0503020204020204" pitchFamily="34" charset="-122"/>
              </a:rPr>
              <a:t>不是原子成分</a:t>
            </a:r>
            <a:r>
              <a:rPr lang="en-US" altLang="zh-CN" dirty="0">
                <a:solidFill>
                  <a:schemeClr val="accent1"/>
                </a:solidFill>
                <a:latin typeface="Microsoft YaHei UI" panose="020B0503020204020204" pitchFamily="34" charset="-122"/>
                <a:ea typeface="Microsoft YaHei UI" panose="020B0503020204020204" pitchFamily="34" charset="-122"/>
              </a:rPr>
              <a:t>,</a:t>
            </a:r>
            <a:r>
              <a:rPr lang="zh-CN" altLang="zh-CN" dirty="0">
                <a:solidFill>
                  <a:schemeClr val="accent1"/>
                </a:solidFill>
                <a:latin typeface="Microsoft YaHei UI" panose="020B0503020204020204" pitchFamily="34" charset="-122"/>
                <a:ea typeface="Microsoft YaHei UI" panose="020B0503020204020204" pitchFamily="34" charset="-122"/>
              </a:rPr>
              <a:t>而是特征集的复合体</a:t>
            </a:r>
            <a:r>
              <a:rPr lang="en-US" altLang="zh-CN" dirty="0">
                <a:solidFill>
                  <a:schemeClr val="accent1"/>
                </a:solidFill>
                <a:latin typeface="Microsoft YaHei UI" panose="020B0503020204020204" pitchFamily="34" charset="-122"/>
                <a:ea typeface="Microsoft YaHei UI" panose="020B0503020204020204" pitchFamily="34" charset="-122"/>
              </a:rPr>
              <a:t>;</a:t>
            </a:r>
            <a:r>
              <a:rPr lang="zh-CN" altLang="zh-CN" dirty="0">
                <a:solidFill>
                  <a:schemeClr val="accent1"/>
                </a:solidFill>
                <a:latin typeface="Microsoft YaHei UI" panose="020B0503020204020204" pitchFamily="34" charset="-122"/>
                <a:ea typeface="Microsoft YaHei UI" panose="020B0503020204020204" pitchFamily="34" charset="-122"/>
              </a:rPr>
              <a:t>每个结构都有可能被另一核心进行扩展</a:t>
            </a:r>
            <a:r>
              <a:rPr lang="en-US" altLang="zh-CN" dirty="0">
                <a:solidFill>
                  <a:schemeClr val="accent1"/>
                </a:solidFill>
                <a:latin typeface="Microsoft YaHei UI" panose="020B0503020204020204" pitchFamily="34" charset="-122"/>
                <a:ea typeface="Microsoft YaHei UI" panose="020B0503020204020204" pitchFamily="34" charset="-122"/>
              </a:rPr>
              <a:t>,</a:t>
            </a:r>
            <a:r>
              <a:rPr lang="zh-CN" altLang="zh-CN" dirty="0">
                <a:solidFill>
                  <a:schemeClr val="accent1"/>
                </a:solidFill>
                <a:latin typeface="Microsoft YaHei UI" panose="020B0503020204020204" pitchFamily="34" charset="-122"/>
                <a:ea typeface="Microsoft YaHei UI" panose="020B0503020204020204" pitchFamily="34" charset="-122"/>
              </a:rPr>
              <a:t>成为另一核心的补足语</a:t>
            </a:r>
            <a:r>
              <a:rPr lang="zh-CN" altLang="en-US" dirty="0">
                <a:solidFill>
                  <a:schemeClr val="accent1"/>
                </a:solidFill>
                <a:latin typeface="Microsoft YaHei UI" panose="020B0503020204020204" pitchFamily="34" charset="-122"/>
                <a:ea typeface="Microsoft YaHei UI" panose="020B0503020204020204" pitchFamily="34" charset="-122"/>
              </a:rPr>
              <a:t>。</a:t>
            </a:r>
            <a:endParaRPr lang="zh-CN" altLang="zh-CN" dirty="0">
              <a:solidFill>
                <a:schemeClr val="accent1"/>
              </a:solidFill>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20478593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8780659" cy="1356360"/>
          </a:xfrm>
        </p:spPr>
        <p:txBody>
          <a:bodyPr rtlCol="0"/>
          <a:lstStyle/>
          <a:p>
            <a:pPr rtl="0"/>
            <a:r>
              <a:rPr lang="en-US" altLang="zh-CN" dirty="0"/>
              <a:t>23.4. </a:t>
            </a:r>
            <a:r>
              <a:rPr lang="zh-CN" altLang="en-US" dirty="0"/>
              <a:t>短语结构规则具有递归性吗？</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a16="http://schemas.microsoft.com/office/drawing/2014/main" id="{79AA3F49-E7A4-4660-84DA-0DC43809C2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877425" y="465847"/>
            <a:ext cx="914400" cy="914400"/>
          </a:xfrm>
          <a:prstGeom prst="rect">
            <a:avLst/>
          </a:prstGeom>
        </p:spPr>
      </p:pic>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751839" y="1640354"/>
            <a:ext cx="10306685" cy="4715753"/>
          </a:xfrm>
        </p:spPr>
        <p:txBody>
          <a:bodyPr>
            <a:noAutofit/>
          </a:bodyPr>
          <a:lstStyle/>
          <a:p>
            <a:pPr marL="45720" indent="720000" algn="just">
              <a:lnSpc>
                <a:spcPct val="150000"/>
              </a:lnSpc>
              <a:spcBef>
                <a:spcPts val="0"/>
              </a:spcBef>
              <a:buNone/>
            </a:pPr>
            <a:r>
              <a:rPr lang="zh-CN" altLang="en-US" sz="2400" dirty="0"/>
              <a:t>钱冠连（</a:t>
            </a:r>
            <a:r>
              <a:rPr lang="en-US" altLang="zh-CN" sz="2400" dirty="0"/>
              <a:t>2001</a:t>
            </a:r>
            <a:r>
              <a:rPr lang="zh-CN" altLang="en-US" sz="2400" dirty="0"/>
              <a:t>）曾论述语言的递归性（</a:t>
            </a:r>
            <a:r>
              <a:rPr lang="en-US" altLang="zh-CN" sz="2400" dirty="0"/>
              <a:t>recursiveness</a:t>
            </a:r>
            <a:r>
              <a:rPr lang="zh-CN" altLang="en-US" sz="2400" dirty="0"/>
              <a:t>）如同语言的任意性与线性，是语言的根本性质之一。</a:t>
            </a:r>
            <a:endParaRPr lang="en-US" altLang="zh-CN" sz="2400" dirty="0"/>
          </a:p>
          <a:p>
            <a:pPr marL="45720" indent="720000" algn="just">
              <a:lnSpc>
                <a:spcPct val="150000"/>
              </a:lnSpc>
              <a:spcBef>
                <a:spcPts val="0"/>
              </a:spcBef>
              <a:buNone/>
            </a:pPr>
            <a:endParaRPr lang="en-US" altLang="zh-CN" sz="2400" dirty="0"/>
          </a:p>
          <a:p>
            <a:pPr marL="45720" indent="720000" algn="just">
              <a:lnSpc>
                <a:spcPct val="150000"/>
              </a:lnSpc>
              <a:spcBef>
                <a:spcPts val="0"/>
              </a:spcBef>
              <a:buNone/>
            </a:pPr>
            <a:r>
              <a:rPr lang="en-US" altLang="zh-CN" sz="2400" dirty="0"/>
              <a:t>Robert </a:t>
            </a:r>
            <a:r>
              <a:rPr lang="en-US" altLang="zh-CN" sz="2400" dirty="0" err="1"/>
              <a:t>Freidin</a:t>
            </a:r>
            <a:r>
              <a:rPr lang="zh-CN" altLang="en-US" sz="2400" dirty="0"/>
              <a:t>（</a:t>
            </a:r>
            <a:r>
              <a:rPr lang="en-US" altLang="zh-CN" sz="2400" dirty="0"/>
              <a:t>2012</a:t>
            </a:r>
            <a:r>
              <a:rPr lang="zh-CN" altLang="en-US" sz="2400" dirty="0"/>
              <a:t>）曾从自下而上的角度解释短语结构的递归性。短语结构的推导的两步骤：分类（</a:t>
            </a:r>
            <a:r>
              <a:rPr lang="en-US" altLang="zh-CN" sz="2400" dirty="0"/>
              <a:t>grouping</a:t>
            </a:r>
            <a:r>
              <a:rPr lang="zh-CN" altLang="en-US" sz="2400" dirty="0"/>
              <a:t>）与标签</a:t>
            </a:r>
            <a:r>
              <a:rPr lang="en-US" altLang="zh-CN" sz="2400" dirty="0"/>
              <a:t>(labeling)</a:t>
            </a:r>
            <a:r>
              <a:rPr lang="zh-CN" altLang="en-US" sz="2400" dirty="0"/>
              <a:t>：（</a:t>
            </a:r>
            <a:r>
              <a:rPr lang="en-US" altLang="zh-CN" sz="2400" dirty="0" err="1"/>
              <a:t>i</a:t>
            </a:r>
            <a:r>
              <a:rPr lang="zh-CN" altLang="en-US" sz="2400" dirty="0"/>
              <a:t>）将两个或可能多个联系紧密的句法成分合成为单个句法，构成短语；</a:t>
            </a:r>
            <a:r>
              <a:rPr lang="en-US" altLang="zh-CN" sz="2400" dirty="0"/>
              <a:t>(ii)</a:t>
            </a:r>
            <a:r>
              <a:rPr lang="zh-CN" altLang="en-US" sz="2400" dirty="0"/>
              <a:t>用所构成的短语里其中一个句法成分的类别对生成的短语进行标签。</a:t>
            </a:r>
          </a:p>
        </p:txBody>
      </p:sp>
    </p:spTree>
    <p:extLst>
      <p:ext uri="{BB962C8B-B14F-4D97-AF65-F5344CB8AC3E}">
        <p14:creationId xmlns:p14="http://schemas.microsoft.com/office/powerpoint/2010/main" val="32723436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8780659" cy="1356360"/>
          </a:xfrm>
        </p:spPr>
        <p:txBody>
          <a:bodyPr rtlCol="0"/>
          <a:lstStyle/>
          <a:p>
            <a:pPr rtl="0"/>
            <a:r>
              <a:rPr lang="en-US" altLang="zh-CN" dirty="0"/>
              <a:t>23.4. </a:t>
            </a:r>
            <a:r>
              <a:rPr lang="zh-CN" altLang="en-US" dirty="0"/>
              <a:t>短语结构规则具有递归性吗？</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a16="http://schemas.microsoft.com/office/drawing/2014/main" id="{79AA3F49-E7A4-4660-84DA-0DC43809C2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877425" y="465847"/>
            <a:ext cx="914400" cy="914400"/>
          </a:xfrm>
          <a:prstGeom prst="rect">
            <a:avLst/>
          </a:prstGeom>
        </p:spPr>
      </p:pic>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751839" y="1640354"/>
            <a:ext cx="10306685" cy="4715753"/>
          </a:xfrm>
        </p:spPr>
        <p:txBody>
          <a:bodyPr>
            <a:noAutofit/>
          </a:bodyPr>
          <a:lstStyle/>
          <a:p>
            <a:pPr marL="45720" indent="0" algn="just">
              <a:lnSpc>
                <a:spcPct val="150000"/>
              </a:lnSpc>
              <a:spcBef>
                <a:spcPts val="0"/>
              </a:spcBef>
              <a:buNone/>
            </a:pPr>
            <a:r>
              <a:rPr lang="zh-CN" altLang="en-US" sz="2400" dirty="0"/>
              <a:t>    （</a:t>
            </a:r>
            <a:r>
              <a:rPr lang="en-US" altLang="zh-CN" sz="2400" dirty="0" err="1"/>
              <a:t>i</a:t>
            </a:r>
            <a:r>
              <a:rPr lang="zh-CN" altLang="en-US" sz="2400" dirty="0"/>
              <a:t>）和 </a:t>
            </a:r>
            <a:r>
              <a:rPr lang="en-US" altLang="zh-CN" sz="2400" dirty="0"/>
              <a:t>(ii) </a:t>
            </a:r>
            <a:r>
              <a:rPr lang="zh-CN" altLang="en-US" sz="2400" dirty="0"/>
              <a:t>的操作过程在句法运算中叫做合并（</a:t>
            </a:r>
            <a:r>
              <a:rPr lang="en-US" altLang="zh-CN" sz="2400" dirty="0"/>
              <a:t>Merge</a:t>
            </a:r>
            <a:r>
              <a:rPr lang="zh-CN" altLang="en-US" sz="2400" dirty="0"/>
              <a:t>）。合并是最基础的句法操作</a:t>
            </a:r>
            <a:r>
              <a:rPr lang="en-US" altLang="zh-CN" sz="2400" dirty="0"/>
              <a:t>,</a:t>
            </a:r>
            <a:r>
              <a:rPr lang="zh-CN" altLang="en-US" sz="2400" dirty="0"/>
              <a:t>每一次运算只涉及两个成分</a:t>
            </a:r>
            <a:r>
              <a:rPr lang="en-US" altLang="zh-CN" sz="2400" dirty="0"/>
              <a:t>,</a:t>
            </a:r>
            <a:r>
              <a:rPr lang="zh-CN" altLang="en-US" sz="2400" dirty="0"/>
              <a:t>当有三个或更多成分参与合并运算的时候</a:t>
            </a:r>
            <a:r>
              <a:rPr lang="en-US" altLang="zh-CN" sz="2400" dirty="0"/>
              <a:t>,</a:t>
            </a:r>
            <a:r>
              <a:rPr lang="zh-CN" altLang="en-US" sz="2400" dirty="0"/>
              <a:t>其中两个成分先合并</a:t>
            </a:r>
            <a:r>
              <a:rPr lang="en-US" altLang="zh-CN" sz="2400" dirty="0"/>
              <a:t>,</a:t>
            </a:r>
            <a:r>
              <a:rPr lang="zh-CN" altLang="en-US" sz="2400" dirty="0"/>
              <a:t>然后对合并结果加上标签，并以新的成分参加下一轮运算</a:t>
            </a:r>
            <a:r>
              <a:rPr lang="en-US" altLang="zh-CN" sz="2400" dirty="0"/>
              <a:t>,</a:t>
            </a:r>
            <a:r>
              <a:rPr lang="zh-CN" altLang="en-US" sz="2400" dirty="0"/>
              <a:t>如此反复。</a:t>
            </a:r>
            <a:endParaRPr lang="en-US" altLang="zh-CN" sz="2400" dirty="0"/>
          </a:p>
          <a:p>
            <a:pPr marL="45720" indent="0" algn="just">
              <a:lnSpc>
                <a:spcPct val="150000"/>
              </a:lnSpc>
              <a:spcBef>
                <a:spcPts val="0"/>
              </a:spcBef>
              <a:buNone/>
            </a:pPr>
            <a:r>
              <a:rPr lang="en-US" altLang="zh-CN" sz="2400" dirty="0"/>
              <a:t>      </a:t>
            </a:r>
            <a:r>
              <a:rPr lang="zh-CN" altLang="en-US" sz="2400" dirty="0"/>
              <a:t>对用语言学表达式来表示短语结构生成的步骤叫做自身的推导</a:t>
            </a:r>
            <a:r>
              <a:rPr lang="en-US" altLang="zh-CN" sz="2400" dirty="0"/>
              <a:t>(derivation</a:t>
            </a:r>
            <a:r>
              <a:rPr lang="zh-CN" altLang="en-US" sz="2400" dirty="0"/>
              <a:t>）。照这个模式，合并不断重新加入与之前合并的产出中继续进行合并运算，因此这就是一个递归的过程。理论上，合并没有次数限制，有限手段可以无限利用，那么有限的词汇就可以递归生成无限的句子。</a:t>
            </a:r>
          </a:p>
        </p:txBody>
      </p:sp>
    </p:spTree>
    <p:extLst>
      <p:ext uri="{BB962C8B-B14F-4D97-AF65-F5344CB8AC3E}">
        <p14:creationId xmlns:p14="http://schemas.microsoft.com/office/powerpoint/2010/main" val="5335738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8780659" cy="1041008"/>
          </a:xfrm>
        </p:spPr>
        <p:txBody>
          <a:bodyPr rtlCol="0"/>
          <a:lstStyle/>
          <a:p>
            <a:pPr rtl="0"/>
            <a:r>
              <a:rPr lang="en-US" altLang="zh-CN" dirty="0"/>
              <a:t>23.5. </a:t>
            </a:r>
            <a:r>
              <a:rPr lang="zh-CN" altLang="en-US" dirty="0"/>
              <a:t>短语结构规则有何价值？</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a16="http://schemas.microsoft.com/office/drawing/2014/main" id="{79AA3F49-E7A4-4660-84DA-0DC43809C2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20150" y="244867"/>
            <a:ext cx="914400" cy="914400"/>
          </a:xfrm>
          <a:prstGeom prst="rect">
            <a:avLst/>
          </a:prstGeom>
        </p:spPr>
      </p:pic>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942657" y="1375923"/>
            <a:ext cx="10306685" cy="4715753"/>
          </a:xfrm>
        </p:spPr>
        <p:txBody>
          <a:bodyPr>
            <a:noAutofit/>
          </a:bodyPr>
          <a:lstStyle/>
          <a:p>
            <a:pPr marL="45720" indent="0" algn="just">
              <a:lnSpc>
                <a:spcPct val="150000"/>
              </a:lnSpc>
              <a:spcBef>
                <a:spcPts val="0"/>
              </a:spcBef>
              <a:buNone/>
            </a:pPr>
            <a:r>
              <a:rPr lang="zh-CN" altLang="en-US" sz="2400" dirty="0"/>
              <a:t>☛推动语言学研究实现了从认知性到科学性的转向；</a:t>
            </a:r>
            <a:endParaRPr lang="en-US" altLang="zh-CN" sz="2400" dirty="0"/>
          </a:p>
          <a:p>
            <a:pPr marL="45720" indent="0" algn="just">
              <a:lnSpc>
                <a:spcPct val="150000"/>
              </a:lnSpc>
              <a:spcBef>
                <a:spcPts val="0"/>
              </a:spcBef>
              <a:buNone/>
            </a:pPr>
            <a:r>
              <a:rPr lang="zh-CN" altLang="en-US" sz="2400" dirty="0"/>
              <a:t>☛验证了语言是对有限手段的无限利用的观点（洪堡特 </a:t>
            </a:r>
            <a:r>
              <a:rPr lang="en-US" altLang="zh-CN" sz="2400" dirty="0"/>
              <a:t>2012</a:t>
            </a:r>
            <a:r>
              <a:rPr lang="zh-CN" altLang="en-US" sz="2400" dirty="0"/>
              <a:t>）；</a:t>
            </a:r>
            <a:endParaRPr lang="en-US" altLang="zh-CN" sz="2400" dirty="0"/>
          </a:p>
          <a:p>
            <a:pPr marL="45720" indent="0">
              <a:lnSpc>
                <a:spcPct val="150000"/>
              </a:lnSpc>
              <a:spcBef>
                <a:spcPts val="0"/>
              </a:spcBef>
              <a:buNone/>
            </a:pPr>
            <a:r>
              <a:rPr lang="zh-CN" altLang="en-US" sz="2400" dirty="0"/>
              <a:t>☛摆脱了语言线性规则的思维，体现了语言的层递性，得出一套有限的相似规则去生成无数多和无数长的句子；</a:t>
            </a:r>
            <a:endParaRPr lang="en-US" altLang="zh-CN" sz="2400" dirty="0"/>
          </a:p>
          <a:p>
            <a:pPr marL="45720" indent="0" algn="just">
              <a:lnSpc>
                <a:spcPct val="150000"/>
              </a:lnSpc>
              <a:spcBef>
                <a:spcPts val="0"/>
              </a:spcBef>
              <a:buNone/>
            </a:pPr>
            <a:r>
              <a:rPr lang="zh-CN" altLang="en-US" sz="2400" dirty="0"/>
              <a:t>☛对语言与言语的关系有了更深刻的理解，即为什么人们能用有限的词汇单   位和句型结构生成无限的话语；</a:t>
            </a:r>
            <a:endParaRPr lang="en-US" altLang="zh-CN" sz="2400" dirty="0"/>
          </a:p>
          <a:p>
            <a:pPr marL="45720" indent="0" algn="just">
              <a:lnSpc>
                <a:spcPct val="150000"/>
              </a:lnSpc>
              <a:spcBef>
                <a:spcPts val="0"/>
              </a:spcBef>
              <a:buNone/>
            </a:pPr>
            <a:r>
              <a:rPr lang="zh-CN" altLang="en-US" sz="2400" dirty="0"/>
              <a:t>☛短语结构所蕴含的语言可递归性也影响着人类文学艺术的形式无限性、丰富性。</a:t>
            </a:r>
          </a:p>
        </p:txBody>
      </p:sp>
    </p:spTree>
    <p:extLst>
      <p:ext uri="{BB962C8B-B14F-4D97-AF65-F5344CB8AC3E}">
        <p14:creationId xmlns:p14="http://schemas.microsoft.com/office/powerpoint/2010/main" val="35659517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934720" y="244867"/>
            <a:ext cx="10434320" cy="1356360"/>
          </a:xfrm>
        </p:spPr>
        <p:txBody>
          <a:bodyPr rtlCol="0"/>
          <a:lstStyle/>
          <a:p>
            <a:pPr rtl="0"/>
            <a:r>
              <a:rPr lang="en-US" altLang="zh-CN" dirty="0">
                <a:latin typeface="Microsoft YaHei UI" panose="020B0503020204020204" pitchFamily="34" charset="-122"/>
                <a:ea typeface="Microsoft YaHei UI" panose="020B0503020204020204" pitchFamily="34" charset="-122"/>
              </a:rPr>
              <a:t>23.6.</a:t>
            </a:r>
            <a:r>
              <a:rPr lang="zh-CN" altLang="en-US" dirty="0">
                <a:latin typeface="Microsoft YaHei UI" panose="020B0503020204020204" pitchFamily="34" charset="-122"/>
                <a:ea typeface="Microsoft YaHei UI" panose="020B0503020204020204" pitchFamily="34" charset="-122"/>
              </a:rPr>
              <a:t>结语</a:t>
            </a:r>
          </a:p>
        </p:txBody>
      </p:sp>
      <p:sp>
        <p:nvSpPr>
          <p:cNvPr id="6" name="内容占位符 5">
            <a:extLst>
              <a:ext uri="{FF2B5EF4-FFF2-40B4-BE49-F238E27FC236}">
                <a16:creationId xmlns:a16="http://schemas.microsoft.com/office/drawing/2014/main" id="{898A2965-2BE7-41AC-8102-BD7E2E7DA7B4}"/>
              </a:ext>
            </a:extLst>
          </p:cNvPr>
          <p:cNvSpPr>
            <a:spLocks noGrp="1"/>
          </p:cNvSpPr>
          <p:nvPr>
            <p:ph idx="1"/>
          </p:nvPr>
        </p:nvSpPr>
        <p:spPr>
          <a:xfrm>
            <a:off x="711200" y="1973580"/>
            <a:ext cx="10546080" cy="3322320"/>
          </a:xfrm>
        </p:spPr>
        <p:txBody>
          <a:bodyPr>
            <a:normAutofit/>
          </a:bodyPr>
          <a:lstStyle/>
          <a:p>
            <a:pPr marL="45720" indent="720000" algn="just">
              <a:lnSpc>
                <a:spcPct val="150000"/>
              </a:lnSpc>
              <a:spcBef>
                <a:spcPts val="0"/>
              </a:spcBef>
              <a:buNone/>
            </a:pPr>
            <a:r>
              <a:rPr lang="zh-CN" altLang="en-US" sz="2400" dirty="0"/>
              <a:t>由于短语结构理论过于关注句法而忽略语义，在后期的发展中不断被修正与扩充。但它使我们清晰看到，人们能用有限的“事故”讲无限的“故事”，不是发挥创造的任意性，而是根据语言内在的有限规则而递归性地生成无限，这便是短语结构理论带给我们的最重要启示。</a:t>
            </a:r>
            <a:endParaRPr lang="en-GB" altLang="zh-CN" sz="2400" dirty="0"/>
          </a:p>
        </p:txBody>
      </p:sp>
      <p:pic>
        <p:nvPicPr>
          <p:cNvPr id="4" name="图形 3" descr="铅笔">
            <a:extLst>
              <a:ext uri="{FF2B5EF4-FFF2-40B4-BE49-F238E27FC236}">
                <a16:creationId xmlns:a16="http://schemas.microsoft.com/office/drawing/2014/main" id="{68BF6D2B-AE36-4885-9DC6-FBC1D6AC877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20926" y="439703"/>
            <a:ext cx="767542" cy="767542"/>
          </a:xfrm>
          <a:prstGeom prst="rect">
            <a:avLst/>
          </a:prstGeom>
        </p:spPr>
      </p:pic>
    </p:spTree>
    <p:extLst>
      <p:ext uri="{BB962C8B-B14F-4D97-AF65-F5344CB8AC3E}">
        <p14:creationId xmlns:p14="http://schemas.microsoft.com/office/powerpoint/2010/main" val="34210177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181F489-B701-4C74-9747-27C8656A89CC}"/>
              </a:ext>
            </a:extLst>
          </p:cNvPr>
          <p:cNvSpPr>
            <a:spLocks noGrp="1"/>
          </p:cNvSpPr>
          <p:nvPr>
            <p:ph type="ctrTitle"/>
          </p:nvPr>
        </p:nvSpPr>
        <p:spPr/>
        <p:txBody>
          <a:bodyPr rtlCol="0">
            <a:normAutofit/>
          </a:bodyPr>
          <a:lstStyle/>
          <a:p>
            <a:pPr rtl="0"/>
            <a:r>
              <a:rPr lang="zh-CN" altLang="en-US" u="sng" dirty="0"/>
              <a:t>感谢观看！</a:t>
            </a:r>
            <a:endParaRPr lang="zh-CN" altLang="en-US" u="sng"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7368327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zh-CN" altLang="en-US" dirty="0">
                <a:latin typeface="Microsoft YaHei UI" panose="020B0503020204020204" pitchFamily="34" charset="-122"/>
                <a:ea typeface="Microsoft YaHei UI" panose="020B0503020204020204" pitchFamily="34" charset="-122"/>
              </a:rPr>
              <a:t>目录</a:t>
            </a:r>
          </a:p>
        </p:txBody>
      </p:sp>
      <p:graphicFrame>
        <p:nvGraphicFramePr>
          <p:cNvPr id="4" name="内容占位符 3">
            <a:extLst>
              <a:ext uri="{FF2B5EF4-FFF2-40B4-BE49-F238E27FC236}">
                <a16:creationId xmlns:a16="http://schemas.microsoft.com/office/drawing/2014/main" id="{31F44B22-324B-4DE8-B32C-85312184904C}"/>
              </a:ext>
            </a:extLst>
          </p:cNvPr>
          <p:cNvGraphicFramePr>
            <a:graphicFrameLocks noGrp="1"/>
          </p:cNvGraphicFramePr>
          <p:nvPr>
            <p:ph idx="1"/>
            <p:extLst>
              <p:ext uri="{D42A27DB-BD31-4B8C-83A1-F6EECF244321}">
                <p14:modId xmlns:p14="http://schemas.microsoft.com/office/powerpoint/2010/main" val="3411227972"/>
              </p:ext>
            </p:extLst>
          </p:nvPr>
        </p:nvGraphicFramePr>
        <p:xfrm>
          <a:off x="1133475" y="1601227"/>
          <a:ext cx="6994525" cy="3732773"/>
        </p:xfrm>
        <a:graphic>
          <a:graphicData uri="http://schemas.openxmlformats.org/drawingml/2006/table">
            <a:tbl>
              <a:tblPr firstRow="1" bandRow="1">
                <a:tableStyleId>{5C22544A-7EE6-4342-B048-85BDC9FD1C3A}</a:tableStyleId>
              </a:tblPr>
              <a:tblGrid>
                <a:gridCol w="6994525">
                  <a:extLst>
                    <a:ext uri="{9D8B030D-6E8A-4147-A177-3AD203B41FA5}">
                      <a16:colId xmlns:a16="http://schemas.microsoft.com/office/drawing/2014/main" val="743422230"/>
                    </a:ext>
                  </a:extLst>
                </a:gridCol>
              </a:tblGrid>
              <a:tr h="397799">
                <a:tc>
                  <a:txBody>
                    <a:bodyPr/>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本节课，将学习</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endParaRPr lang="zh-cn"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extLst>
                  <a:ext uri="{0D108BD9-81ED-4DB2-BD59-A6C34878D82A}">
                    <a16:rowId xmlns:a16="http://schemas.microsoft.com/office/drawing/2014/main" val="2496822786"/>
                  </a:ext>
                </a:extLst>
              </a:tr>
              <a:tr h="3334974">
                <a:tc>
                  <a:txBody>
                    <a:bodyPr/>
                    <a:lstStyle/>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000" dirty="0">
                          <a:latin typeface="Microsoft YaHei UI" panose="020B0503020204020204" pitchFamily="34" charset="-122"/>
                          <a:ea typeface="Microsoft YaHei UI" panose="020B0503020204020204" pitchFamily="34" charset="-122"/>
                          <a:cs typeface="Tahoma" panose="020B0604030504040204" pitchFamily="34" charset="0"/>
                        </a:rPr>
                        <a:t>23.1.</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故事缘起	</a:t>
                      </a:r>
                      <a:endParaRPr lang="en-US"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000" dirty="0">
                          <a:latin typeface="Microsoft YaHei UI" panose="020B0503020204020204" pitchFamily="34" charset="-122"/>
                          <a:ea typeface="Microsoft YaHei UI" panose="020B0503020204020204" pitchFamily="34" charset="-122"/>
                          <a:cs typeface="Tahoma" panose="020B0604030504040204" pitchFamily="34" charset="0"/>
                        </a:rPr>
                        <a:t>23.2.</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故事引发的思考	</a:t>
                      </a:r>
                      <a:endParaRPr lang="en-US"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000" dirty="0">
                          <a:latin typeface="Microsoft YaHei UI" panose="020B0503020204020204" pitchFamily="34" charset="-122"/>
                          <a:ea typeface="Microsoft YaHei UI" panose="020B0503020204020204" pitchFamily="34" charset="-122"/>
                          <a:cs typeface="Tahoma" panose="020B0604030504040204" pitchFamily="34" charset="0"/>
                        </a:rPr>
                        <a:t>23.3.</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怎样用语法和规则描述无限长的句子？	</a:t>
                      </a:r>
                      <a:endParaRPr lang="en-US"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000" dirty="0">
                          <a:latin typeface="Microsoft YaHei UI" panose="020B0503020204020204" pitchFamily="34" charset="-122"/>
                          <a:ea typeface="Microsoft YaHei UI" panose="020B0503020204020204" pitchFamily="34" charset="-122"/>
                          <a:cs typeface="Tahoma" panose="020B0604030504040204" pitchFamily="34" charset="0"/>
                        </a:rPr>
                        <a:t>23.4.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短语结构规则具有递归性吗？	</a:t>
                      </a:r>
                      <a:endParaRPr lang="en-US"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000" dirty="0">
                          <a:latin typeface="Microsoft YaHei UI" panose="020B0503020204020204" pitchFamily="34" charset="-122"/>
                          <a:ea typeface="Microsoft YaHei UI" panose="020B0503020204020204" pitchFamily="34" charset="-122"/>
                          <a:cs typeface="Tahoma" panose="020B0604030504040204" pitchFamily="34" charset="0"/>
                        </a:rPr>
                        <a:t>23.5.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短语结构规则有何价值？	</a:t>
                      </a:r>
                      <a:endParaRPr lang="en-US"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000" dirty="0">
                          <a:latin typeface="Microsoft YaHei UI" panose="020B0503020204020204" pitchFamily="34" charset="-122"/>
                          <a:ea typeface="Microsoft YaHei UI" panose="020B0503020204020204" pitchFamily="34" charset="-122"/>
                          <a:cs typeface="Tahoma" panose="020B0604030504040204" pitchFamily="34" charset="0"/>
                        </a:rPr>
                        <a:t>23.6.</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结语	</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extLst>
                  <a:ext uri="{0D108BD9-81ED-4DB2-BD59-A6C34878D82A}">
                    <a16:rowId xmlns:a16="http://schemas.microsoft.com/office/drawing/2014/main" val="744739329"/>
                  </a:ext>
                </a:extLst>
              </a:tr>
            </a:tbl>
          </a:graphicData>
        </a:graphic>
      </p:graphicFrame>
      <p:pic>
        <p:nvPicPr>
          <p:cNvPr id="3" name="图片 2">
            <a:extLst>
              <a:ext uri="{FF2B5EF4-FFF2-40B4-BE49-F238E27FC236}">
                <a16:creationId xmlns:a16="http://schemas.microsoft.com/office/drawing/2014/main" id="{414F3856-63D4-4D22-A5D6-AD42B3EB7ABF}"/>
              </a:ext>
            </a:extLst>
          </p:cNvPr>
          <p:cNvPicPr>
            <a:picLocks noChangeAspect="1"/>
          </p:cNvPicPr>
          <p:nvPr/>
        </p:nvPicPr>
        <p:blipFill>
          <a:blip r:embed="rId3"/>
          <a:stretch>
            <a:fillRect/>
          </a:stretch>
        </p:blipFill>
        <p:spPr>
          <a:xfrm>
            <a:off x="2560280" y="465807"/>
            <a:ext cx="914479" cy="914479"/>
          </a:xfrm>
          <a:prstGeom prst="rect">
            <a:avLst/>
          </a:prstGeom>
        </p:spPr>
      </p:pic>
    </p:spTree>
    <p:extLst>
      <p:ext uri="{BB962C8B-B14F-4D97-AF65-F5344CB8AC3E}">
        <p14:creationId xmlns:p14="http://schemas.microsoft.com/office/powerpoint/2010/main" val="39424045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US" altLang="zh-CN" dirty="0">
                <a:latin typeface="Microsoft YaHei UI" panose="020B0503020204020204" pitchFamily="34" charset="-122"/>
                <a:ea typeface="Microsoft YaHei UI" panose="020B0503020204020204" pitchFamily="34" charset="-122"/>
              </a:rPr>
              <a:t>23.1.</a:t>
            </a:r>
            <a:r>
              <a:rPr lang="zh-CN" altLang="en-US" dirty="0">
                <a:latin typeface="Microsoft YaHei UI" panose="020B0503020204020204" pitchFamily="34" charset="-122"/>
                <a:ea typeface="Microsoft YaHei UI" panose="020B0503020204020204" pitchFamily="34" charset="-122"/>
              </a:rPr>
              <a:t>故事缘起</a:t>
            </a:r>
          </a:p>
        </p:txBody>
      </p:sp>
      <p:pic>
        <p:nvPicPr>
          <p:cNvPr id="5" name="图形 4" descr="会议">
            <a:extLst>
              <a:ext uri="{FF2B5EF4-FFF2-40B4-BE49-F238E27FC236}">
                <a16:creationId xmlns:a16="http://schemas.microsoft.com/office/drawing/2014/main" id="{BC7F4CA9-C0CE-4E72-97F6-F2A2156DD62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006344" y="465847"/>
            <a:ext cx="914400" cy="914400"/>
          </a:xfrm>
          <a:prstGeom prst="rect">
            <a:avLst/>
          </a:prstGeom>
        </p:spPr>
      </p:pic>
      <p:sp>
        <p:nvSpPr>
          <p:cNvPr id="8" name="内容占位符 7">
            <a:extLst>
              <a:ext uri="{FF2B5EF4-FFF2-40B4-BE49-F238E27FC236}">
                <a16:creationId xmlns:a16="http://schemas.microsoft.com/office/drawing/2014/main" id="{CF2B233F-D299-4AD6-B86D-B7A7A09F8F39}"/>
              </a:ext>
            </a:extLst>
          </p:cNvPr>
          <p:cNvSpPr>
            <a:spLocks noGrp="1"/>
          </p:cNvSpPr>
          <p:nvPr>
            <p:ph idx="1"/>
          </p:nvPr>
        </p:nvSpPr>
        <p:spPr>
          <a:xfrm>
            <a:off x="1096766" y="1685925"/>
            <a:ext cx="10058400" cy="4344278"/>
          </a:xfrm>
        </p:spPr>
        <p:txBody>
          <a:bodyPr>
            <a:noAutofit/>
          </a:bodyPr>
          <a:lstStyle/>
          <a:p>
            <a:pPr marL="45720" indent="720000" algn="just">
              <a:lnSpc>
                <a:spcPct val="150000"/>
              </a:lnSpc>
              <a:spcBef>
                <a:spcPts val="0"/>
              </a:spcBef>
              <a:buNone/>
            </a:pPr>
            <a:r>
              <a:rPr lang="zh-CN" altLang="en-US" sz="1800" dirty="0"/>
              <a:t>在以前的中国民间，大人为了哄小孩入睡又不想动脑子，通常都会用到这样一个故事：从前有座山，山上有座庙，庙里有一个老和尚，老和尚对小和尚讲着一个故事，故事是这样的：从前有座山，山上有座庙，庙里有一个老和尚，老和尚对小和尚讲着一个故事</a:t>
            </a:r>
            <a:r>
              <a:rPr lang="en-US" altLang="zh-CN" sz="1800" dirty="0"/>
              <a:t>......</a:t>
            </a:r>
            <a:r>
              <a:rPr lang="zh-CN" altLang="en-US" sz="1800" dirty="0"/>
              <a:t>小孩起初喜滋滋地很认真听，听得多了觉得很奇怪，故事讲的都是同样的内容，却怎么也讲不完，故事的结尾就是故事的开头，如此反复。而大人也只是碎碎地念着，虽然内容有限却也不厌其烦。故事后来作为儿童语言启蒙读物还被编成了儿童歌谣。</a:t>
            </a:r>
          </a:p>
          <a:p>
            <a:pPr marL="45720" indent="720000" algn="just">
              <a:lnSpc>
                <a:spcPct val="150000"/>
              </a:lnSpc>
              <a:spcBef>
                <a:spcPts val="0"/>
              </a:spcBef>
              <a:buNone/>
            </a:pPr>
            <a:r>
              <a:rPr lang="zh-CN" altLang="en-US" sz="1800" dirty="0"/>
              <a:t>英文里也有相似的情况，比如：</a:t>
            </a:r>
            <a:r>
              <a:rPr lang="fr-FR" altLang="zh-CN" sz="1800" dirty="0"/>
              <a:t>This is the farmer sowing the corn that kept the cock that crowed in the morn that woke the priest all shaven and shorn......</a:t>
            </a:r>
            <a:r>
              <a:rPr lang="zh-CN" altLang="fr-FR" sz="1800" dirty="0"/>
              <a:t>（</a:t>
            </a:r>
            <a:r>
              <a:rPr lang="zh-CN" altLang="en-US" sz="1800" dirty="0"/>
              <a:t>这是那个播种了给那只早晨叫醒了光头牧师的公鸡吃的谷物的农人）。它的句子不似中文用逗号分成短句，而是用‘</a:t>
            </a:r>
            <a:r>
              <a:rPr lang="fr-FR" altLang="zh-CN" sz="1800" dirty="0"/>
              <a:t>that’ </a:t>
            </a:r>
            <a:r>
              <a:rPr lang="zh-CN" altLang="en-US" sz="1800" dirty="0"/>
              <a:t>连接，也是用有限的事故讲无限的故事。</a:t>
            </a:r>
          </a:p>
        </p:txBody>
      </p:sp>
      <p:pic>
        <p:nvPicPr>
          <p:cNvPr id="4" name="图片 3">
            <a:extLst>
              <a:ext uri="{FF2B5EF4-FFF2-40B4-BE49-F238E27FC236}">
                <a16:creationId xmlns:a16="http://schemas.microsoft.com/office/drawing/2014/main" id="{96F0E54B-4DAA-46F5-87A8-09D4D5AD45B4}"/>
              </a:ext>
            </a:extLst>
          </p:cNvPr>
          <p:cNvPicPr>
            <a:picLocks noChangeAspect="1"/>
          </p:cNvPicPr>
          <p:nvPr/>
        </p:nvPicPr>
        <p:blipFill rotWithShape="1">
          <a:blip r:embed="rId5"/>
          <a:srcRect l="3996" t="3441" r="3095" b="42910"/>
          <a:stretch/>
        </p:blipFill>
        <p:spPr>
          <a:xfrm>
            <a:off x="8546060" y="471294"/>
            <a:ext cx="2609106" cy="1129933"/>
          </a:xfrm>
          <a:prstGeom prst="rect">
            <a:avLst/>
          </a:prstGeom>
        </p:spPr>
      </p:pic>
    </p:spTree>
    <p:extLst>
      <p:ext uri="{BB962C8B-B14F-4D97-AF65-F5344CB8AC3E}">
        <p14:creationId xmlns:p14="http://schemas.microsoft.com/office/powerpoint/2010/main" val="31404362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US" altLang="zh-CN" dirty="0"/>
              <a:t>23.2.</a:t>
            </a:r>
            <a:r>
              <a:rPr lang="zh-CN" altLang="en-US" dirty="0"/>
              <a:t>故事引发的思考</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a16="http://schemas.microsoft.com/office/drawing/2014/main" id="{B89F0EB5-A495-4A5D-A30A-1E2A3A467276}"/>
              </a:ext>
            </a:extLst>
          </p:cNvPr>
          <p:cNvSpPr>
            <a:spLocks noGrp="1"/>
          </p:cNvSpPr>
          <p:nvPr>
            <p:ph idx="1"/>
          </p:nvPr>
        </p:nvSpPr>
        <p:spPr>
          <a:xfrm>
            <a:off x="1143000" y="2057400"/>
            <a:ext cx="10195560" cy="4038600"/>
          </a:xfrm>
        </p:spPr>
        <p:txBody>
          <a:bodyPr/>
          <a:lstStyle/>
          <a:p>
            <a:pPr marL="502920" indent="-457200" algn="just">
              <a:buFont typeface="+mj-lt"/>
              <a:buAutoNum type="arabicParenR"/>
            </a:pPr>
            <a:r>
              <a:rPr lang="zh-CN" altLang="en-US" sz="2800" dirty="0"/>
              <a:t>从生成语法学角度看</a:t>
            </a:r>
            <a:r>
              <a:rPr lang="en-US" altLang="zh-CN" sz="2800" dirty="0"/>
              <a:t>,</a:t>
            </a:r>
            <a:r>
              <a:rPr lang="zh-CN" altLang="en-US" sz="2800" dirty="0"/>
              <a:t>怎样用语法和规则描述这种无限长的句子？</a:t>
            </a:r>
            <a:endParaRPr lang="en-US" altLang="zh-CN" sz="2800" dirty="0"/>
          </a:p>
          <a:p>
            <a:pPr marL="502920" indent="-457200" algn="just">
              <a:buFont typeface="+mj-lt"/>
              <a:buAutoNum type="arabicParenR"/>
            </a:pPr>
            <a:endParaRPr lang="en-GB" altLang="zh-CN" sz="2800" dirty="0"/>
          </a:p>
          <a:p>
            <a:pPr marL="502920" indent="-457200" algn="just">
              <a:buFont typeface="+mj-lt"/>
              <a:buAutoNum type="arabicParenR"/>
            </a:pPr>
            <a:r>
              <a:rPr lang="zh-CN" altLang="en-US" sz="2800" dirty="0"/>
              <a:t>短语结构具有递归性吗？</a:t>
            </a:r>
            <a:endParaRPr lang="en-US" altLang="zh-CN" sz="2800" dirty="0"/>
          </a:p>
          <a:p>
            <a:pPr marL="502920" indent="-457200" algn="just">
              <a:buFont typeface="+mj-lt"/>
              <a:buAutoNum type="arabicParenR"/>
            </a:pPr>
            <a:endParaRPr lang="en-GB" altLang="zh-CN" sz="2800" dirty="0"/>
          </a:p>
          <a:p>
            <a:pPr marL="502920" indent="-457200" algn="just">
              <a:buFont typeface="+mj-lt"/>
              <a:buAutoNum type="arabicParenR"/>
            </a:pPr>
            <a:r>
              <a:rPr lang="zh-CN" altLang="en-US" sz="2800" dirty="0"/>
              <a:t>短语结构规则有何价值？</a:t>
            </a:r>
            <a:endParaRPr lang="en-GB" dirty="0"/>
          </a:p>
        </p:txBody>
      </p:sp>
      <p:sp>
        <p:nvSpPr>
          <p:cNvPr id="3" name="思想气泡: 云 2">
            <a:extLst>
              <a:ext uri="{FF2B5EF4-FFF2-40B4-BE49-F238E27FC236}">
                <a16:creationId xmlns:a16="http://schemas.microsoft.com/office/drawing/2014/main" id="{872B630A-6F79-4108-91D2-8B7D1634EA1A}"/>
              </a:ext>
            </a:extLst>
          </p:cNvPr>
          <p:cNvSpPr/>
          <p:nvPr/>
        </p:nvSpPr>
        <p:spPr>
          <a:xfrm>
            <a:off x="6797040" y="518160"/>
            <a:ext cx="812800" cy="670560"/>
          </a:xfrm>
          <a:prstGeom prst="cloudCallou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715864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53DD3-C27C-457D-ADDD-066D01CB95CA}"/>
              </a:ext>
            </a:extLst>
          </p:cNvPr>
          <p:cNvSpPr>
            <a:spLocks noGrp="1"/>
          </p:cNvSpPr>
          <p:nvPr>
            <p:ph type="title"/>
          </p:nvPr>
        </p:nvSpPr>
        <p:spPr>
          <a:xfrm>
            <a:off x="276225" y="360194"/>
            <a:ext cx="10610336" cy="1356360"/>
          </a:xfrm>
        </p:spPr>
        <p:txBody>
          <a:bodyPr rtlCol="0"/>
          <a:lstStyle/>
          <a:p>
            <a:pPr rtl="0"/>
            <a:r>
              <a:rPr lang="en-US" altLang="zh-CN" dirty="0"/>
              <a:t>23.3.</a:t>
            </a:r>
            <a:r>
              <a:rPr lang="zh-CN" altLang="en-US" dirty="0"/>
              <a:t>怎样用语法和规则描述无限长的句子？</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a16="http://schemas.microsoft.com/office/drawing/2014/main" id="{79AA3F49-E7A4-4660-84DA-0DC43809C2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868146" y="581174"/>
            <a:ext cx="914400" cy="914400"/>
          </a:xfrm>
          <a:prstGeom prst="rect">
            <a:avLst/>
          </a:prstGeom>
        </p:spPr>
      </p:pic>
      <p:sp>
        <p:nvSpPr>
          <p:cNvPr id="6" name="内容占位符 5">
            <a:extLst>
              <a:ext uri="{FF2B5EF4-FFF2-40B4-BE49-F238E27FC236}">
                <a16:creationId xmlns:a16="http://schemas.microsoft.com/office/drawing/2014/main" id="{906F4D91-CA2F-47AE-A935-F6E5C36E46E2}"/>
              </a:ext>
            </a:extLst>
          </p:cNvPr>
          <p:cNvSpPr>
            <a:spLocks noGrp="1"/>
          </p:cNvSpPr>
          <p:nvPr>
            <p:ph idx="1"/>
          </p:nvPr>
        </p:nvSpPr>
        <p:spPr>
          <a:xfrm>
            <a:off x="751840" y="1402229"/>
            <a:ext cx="10688320" cy="4715753"/>
          </a:xfrm>
        </p:spPr>
        <p:txBody>
          <a:bodyPr>
            <a:noAutofit/>
          </a:bodyPr>
          <a:lstStyle/>
          <a:p>
            <a:pPr marL="45720" indent="720000" algn="just">
              <a:lnSpc>
                <a:spcPct val="150000"/>
              </a:lnSpc>
              <a:spcBef>
                <a:spcPts val="0"/>
              </a:spcBef>
              <a:buNone/>
            </a:pPr>
            <a:r>
              <a:rPr lang="zh-CN" altLang="en-US" sz="2000" dirty="0"/>
              <a:t>用语法规则描述句子，就必须要分析句子的结构，这就涉及对结构成分的排列、组合，即语法描写。不同的语法描写运用不同的语法概念，角度和手段都各有差异，如：</a:t>
            </a:r>
            <a:endParaRPr lang="en-US" altLang="zh-CN" sz="2000" dirty="0"/>
          </a:p>
          <a:p>
            <a:pPr marL="45720" indent="720000" algn="just">
              <a:lnSpc>
                <a:spcPct val="150000"/>
              </a:lnSpc>
              <a:spcBef>
                <a:spcPts val="0"/>
              </a:spcBef>
              <a:buNone/>
            </a:pPr>
            <a:r>
              <a:rPr lang="en-US" altLang="zh-CN" sz="1800" dirty="0"/>
              <a:t>1. </a:t>
            </a:r>
            <a:r>
              <a:rPr lang="zh-CN" altLang="en-US" sz="1800" dirty="0"/>
              <a:t>词类语法与语类语法</a:t>
            </a:r>
          </a:p>
          <a:p>
            <a:pPr marL="45720" indent="720000" algn="just">
              <a:lnSpc>
                <a:spcPct val="150000"/>
              </a:lnSpc>
              <a:spcBef>
                <a:spcPts val="0"/>
              </a:spcBef>
              <a:buNone/>
            </a:pPr>
            <a:r>
              <a:rPr lang="zh-CN" altLang="en-US" sz="1800" dirty="0">
                <a:latin typeface="Times New Roman" panose="02020603050405020304" pitchFamily="18" charset="0"/>
                <a:cs typeface="Times New Roman" panose="02020603050405020304" pitchFamily="18" charset="0"/>
              </a:rPr>
              <a:t>（</a:t>
            </a:r>
            <a:r>
              <a:rPr lang="en-US" altLang="zh-CN" sz="1800" dirty="0">
                <a:latin typeface="Times New Roman" panose="02020603050405020304" pitchFamily="18" charset="0"/>
                <a:cs typeface="Times New Roman" panose="02020603050405020304" pitchFamily="18" charset="0"/>
              </a:rPr>
              <a:t>1</a:t>
            </a:r>
            <a:r>
              <a:rPr lang="zh-CN" altLang="en-US" sz="1800" dirty="0">
                <a:latin typeface="Times New Roman" panose="02020603050405020304" pitchFamily="18" charset="0"/>
                <a:cs typeface="Times New Roman" panose="02020603050405020304" pitchFamily="18" charset="0"/>
              </a:rPr>
              <a:t>）</a:t>
            </a:r>
            <a:r>
              <a:rPr lang="en-US" altLang="zh-CN" sz="1800" dirty="0">
                <a:latin typeface="Times New Roman" panose="02020603050405020304" pitchFamily="18" charset="0"/>
                <a:cs typeface="Times New Roman" panose="02020603050405020304" pitchFamily="18" charset="0"/>
              </a:rPr>
              <a:t>The farmer sowed the corn.</a:t>
            </a:r>
          </a:p>
          <a:p>
            <a:pPr marL="45720" indent="720000" algn="just">
              <a:lnSpc>
                <a:spcPct val="150000"/>
              </a:lnSpc>
              <a:spcBef>
                <a:spcPts val="0"/>
              </a:spcBef>
              <a:buNone/>
            </a:pPr>
            <a:r>
              <a:rPr lang="en-US" altLang="zh-CN" sz="1800" dirty="0">
                <a:latin typeface="楷体" panose="02010609060101010101" pitchFamily="49" charset="-122"/>
                <a:ea typeface="楷体" panose="02010609060101010101" pitchFamily="49" charset="-122"/>
              </a:rPr>
              <a:t>     </a:t>
            </a:r>
            <a:r>
              <a:rPr lang="zh-CN" altLang="en-US" sz="1800" dirty="0">
                <a:latin typeface="楷体" panose="02010609060101010101" pitchFamily="49" charset="-122"/>
                <a:ea typeface="楷体" panose="02010609060101010101" pitchFamily="49" charset="-122"/>
              </a:rPr>
              <a:t>农民播种谷物。</a:t>
            </a:r>
          </a:p>
          <a:p>
            <a:pPr marL="45720" indent="720000" algn="just">
              <a:lnSpc>
                <a:spcPct val="150000"/>
              </a:lnSpc>
              <a:spcBef>
                <a:spcPts val="0"/>
              </a:spcBef>
              <a:buNone/>
            </a:pPr>
            <a:r>
              <a:rPr lang="zh-CN" altLang="en-US" sz="1800" dirty="0"/>
              <a:t>        </a:t>
            </a:r>
            <a:r>
              <a:rPr lang="zh-CN" altLang="en-US" sz="1800" dirty="0">
                <a:latin typeface="楷体" panose="02010609060101010101" pitchFamily="49" charset="-122"/>
                <a:ea typeface="楷体" panose="02010609060101010101" pitchFamily="49" charset="-122"/>
              </a:rPr>
              <a:t>语法描写方式：</a:t>
            </a:r>
          </a:p>
          <a:p>
            <a:pPr marL="45720" indent="720000" algn="just">
              <a:lnSpc>
                <a:spcPct val="150000"/>
              </a:lnSpc>
              <a:spcBef>
                <a:spcPts val="0"/>
              </a:spcBef>
              <a:buNone/>
            </a:pPr>
            <a:r>
              <a:rPr lang="zh-CN" altLang="en-US" sz="1800" dirty="0"/>
              <a:t>（</a:t>
            </a:r>
            <a:r>
              <a:rPr lang="en-US" altLang="zh-CN" sz="1800" dirty="0">
                <a:latin typeface="Times New Roman" panose="02020603050405020304" pitchFamily="18" charset="0"/>
                <a:cs typeface="Times New Roman" panose="02020603050405020304" pitchFamily="18" charset="0"/>
              </a:rPr>
              <a:t>2</a:t>
            </a:r>
            <a:r>
              <a:rPr lang="zh-CN" altLang="en-US" sz="1800" dirty="0">
                <a:latin typeface="Times New Roman" panose="02020603050405020304" pitchFamily="18" charset="0"/>
                <a:cs typeface="Times New Roman" panose="02020603050405020304" pitchFamily="18" charset="0"/>
              </a:rPr>
              <a:t>）</a:t>
            </a:r>
            <a:r>
              <a:rPr lang="en-US" altLang="zh-CN" sz="1800" dirty="0">
                <a:latin typeface="Times New Roman" panose="02020603050405020304" pitchFamily="18" charset="0"/>
                <a:cs typeface="Times New Roman" panose="02020603050405020304" pitchFamily="18" charset="0"/>
              </a:rPr>
              <a:t>DET+N+V+DET+N</a:t>
            </a:r>
          </a:p>
          <a:p>
            <a:pPr marL="45720" indent="720000" algn="just">
              <a:lnSpc>
                <a:spcPct val="150000"/>
              </a:lnSpc>
              <a:spcBef>
                <a:spcPts val="0"/>
              </a:spcBef>
              <a:buNone/>
            </a:pPr>
            <a:r>
              <a:rPr lang="en-US" altLang="zh-CN" sz="1800" dirty="0"/>
              <a:t>     </a:t>
            </a:r>
            <a:r>
              <a:rPr lang="zh-CN" altLang="en-US" sz="1800" dirty="0">
                <a:latin typeface="楷体" panose="02010609060101010101" pitchFamily="49" charset="-122"/>
                <a:ea typeface="楷体" panose="02010609060101010101" pitchFamily="49" charset="-122"/>
              </a:rPr>
              <a:t>限定词</a:t>
            </a:r>
            <a:r>
              <a:rPr lang="en-US" altLang="zh-CN" sz="1800" dirty="0">
                <a:latin typeface="楷体" panose="02010609060101010101" pitchFamily="49" charset="-122"/>
                <a:ea typeface="楷体" panose="02010609060101010101" pitchFamily="49" charset="-122"/>
              </a:rPr>
              <a:t>+</a:t>
            </a:r>
            <a:r>
              <a:rPr lang="zh-CN" altLang="en-US" sz="1800" dirty="0">
                <a:latin typeface="楷体" panose="02010609060101010101" pitchFamily="49" charset="-122"/>
                <a:ea typeface="楷体" panose="02010609060101010101" pitchFamily="49" charset="-122"/>
              </a:rPr>
              <a:t>名词</a:t>
            </a:r>
            <a:r>
              <a:rPr lang="en-US" altLang="zh-CN" sz="1800" dirty="0">
                <a:latin typeface="楷体" panose="02010609060101010101" pitchFamily="49" charset="-122"/>
                <a:ea typeface="楷体" panose="02010609060101010101" pitchFamily="49" charset="-122"/>
              </a:rPr>
              <a:t>+</a:t>
            </a:r>
            <a:r>
              <a:rPr lang="zh-CN" altLang="en-US" sz="1800" dirty="0">
                <a:latin typeface="楷体" panose="02010609060101010101" pitchFamily="49" charset="-122"/>
                <a:ea typeface="楷体" panose="02010609060101010101" pitchFamily="49" charset="-122"/>
              </a:rPr>
              <a:t>动词</a:t>
            </a:r>
            <a:r>
              <a:rPr lang="en-US" altLang="zh-CN" sz="1800" dirty="0">
                <a:latin typeface="楷体" panose="02010609060101010101" pitchFamily="49" charset="-122"/>
                <a:ea typeface="楷体" panose="02010609060101010101" pitchFamily="49" charset="-122"/>
              </a:rPr>
              <a:t>+</a:t>
            </a:r>
            <a:r>
              <a:rPr lang="zh-CN" altLang="en-US" sz="1800" dirty="0">
                <a:latin typeface="楷体" panose="02010609060101010101" pitchFamily="49" charset="-122"/>
                <a:ea typeface="楷体" panose="02010609060101010101" pitchFamily="49" charset="-122"/>
              </a:rPr>
              <a:t>限定词</a:t>
            </a:r>
            <a:r>
              <a:rPr lang="en-US" altLang="zh-CN" sz="1800" dirty="0">
                <a:latin typeface="楷体" panose="02010609060101010101" pitchFamily="49" charset="-122"/>
                <a:ea typeface="楷体" panose="02010609060101010101" pitchFamily="49" charset="-122"/>
              </a:rPr>
              <a:t>+</a:t>
            </a:r>
            <a:r>
              <a:rPr lang="zh-CN" altLang="en-US" sz="1800" dirty="0">
                <a:latin typeface="楷体" panose="02010609060101010101" pitchFamily="49" charset="-122"/>
                <a:ea typeface="楷体" panose="02010609060101010101" pitchFamily="49" charset="-122"/>
              </a:rPr>
              <a:t>名词</a:t>
            </a:r>
          </a:p>
          <a:p>
            <a:pPr marL="45720" indent="720000" algn="just">
              <a:lnSpc>
                <a:spcPct val="150000"/>
              </a:lnSpc>
              <a:spcBef>
                <a:spcPts val="0"/>
              </a:spcBef>
              <a:buNone/>
            </a:pPr>
            <a:r>
              <a:rPr lang="zh-CN" altLang="en-US" sz="1800" dirty="0"/>
              <a:t>（</a:t>
            </a:r>
            <a:r>
              <a:rPr lang="en-US" altLang="zh-CN" sz="1800" dirty="0"/>
              <a:t>3</a:t>
            </a:r>
            <a:r>
              <a:rPr lang="zh-CN" altLang="en-US" sz="1800" dirty="0"/>
              <a:t>）</a:t>
            </a:r>
            <a:r>
              <a:rPr lang="en-US" altLang="zh-CN" sz="1800" dirty="0">
                <a:latin typeface="Times New Roman" panose="02020603050405020304" pitchFamily="18" charset="0"/>
                <a:cs typeface="Times New Roman" panose="02020603050405020304" pitchFamily="18" charset="0"/>
              </a:rPr>
              <a:t>a. NP+VP</a:t>
            </a:r>
          </a:p>
          <a:p>
            <a:pPr marL="45720" indent="720000" algn="just">
              <a:lnSpc>
                <a:spcPct val="150000"/>
              </a:lnSpc>
              <a:spcBef>
                <a:spcPts val="0"/>
              </a:spcBef>
              <a:buNone/>
            </a:pPr>
            <a:r>
              <a:rPr lang="en-US" altLang="zh-CN" sz="1800" dirty="0"/>
              <a:t>       </a:t>
            </a:r>
            <a:r>
              <a:rPr lang="zh-CN" altLang="en-US" sz="1800" dirty="0">
                <a:latin typeface="楷体" panose="02010609060101010101" pitchFamily="49" charset="-122"/>
                <a:ea typeface="楷体" panose="02010609060101010101" pitchFamily="49" charset="-122"/>
              </a:rPr>
              <a:t>名词词组</a:t>
            </a:r>
            <a:r>
              <a:rPr lang="en-US" altLang="zh-CN" sz="1800" dirty="0">
                <a:latin typeface="楷体" panose="02010609060101010101" pitchFamily="49" charset="-122"/>
                <a:ea typeface="楷体" panose="02010609060101010101" pitchFamily="49" charset="-122"/>
              </a:rPr>
              <a:t>+</a:t>
            </a:r>
            <a:r>
              <a:rPr lang="zh-CN" altLang="en-US" sz="1800" dirty="0">
                <a:latin typeface="楷体" panose="02010609060101010101" pitchFamily="49" charset="-122"/>
                <a:ea typeface="楷体" panose="02010609060101010101" pitchFamily="49" charset="-122"/>
              </a:rPr>
              <a:t>动词词组</a:t>
            </a:r>
            <a:endParaRPr lang="en-US" altLang="zh-CN" sz="1800" dirty="0">
              <a:latin typeface="楷体" panose="02010609060101010101" pitchFamily="49" charset="-122"/>
              <a:ea typeface="楷体" panose="02010609060101010101" pitchFamily="49" charset="-122"/>
            </a:endParaRPr>
          </a:p>
          <a:p>
            <a:pPr marL="45720" indent="720000" algn="just">
              <a:lnSpc>
                <a:spcPct val="150000"/>
              </a:lnSpc>
              <a:spcBef>
                <a:spcPts val="0"/>
              </a:spcBef>
              <a:buNone/>
            </a:pPr>
            <a:r>
              <a:rPr lang="en-US" altLang="zh-CN" sz="1800" dirty="0"/>
              <a:t>        </a:t>
            </a:r>
            <a:r>
              <a:rPr lang="en-US" altLang="zh-CN" sz="1800" dirty="0">
                <a:latin typeface="Times New Roman" panose="02020603050405020304" pitchFamily="18" charset="0"/>
                <a:cs typeface="Times New Roman" panose="02020603050405020304" pitchFamily="18" charset="0"/>
              </a:rPr>
              <a:t>c. DET+N+V+NP</a:t>
            </a:r>
          </a:p>
          <a:p>
            <a:pPr marL="45720" indent="720000" algn="just">
              <a:lnSpc>
                <a:spcPct val="150000"/>
              </a:lnSpc>
              <a:spcBef>
                <a:spcPts val="0"/>
              </a:spcBef>
              <a:buNone/>
            </a:pPr>
            <a:r>
              <a:rPr lang="en-US" altLang="zh-CN" sz="1800" dirty="0"/>
              <a:t>       </a:t>
            </a:r>
            <a:r>
              <a:rPr lang="zh-CN" altLang="en-US" sz="1800" dirty="0">
                <a:latin typeface="楷体" panose="02010609060101010101" pitchFamily="49" charset="-122"/>
                <a:ea typeface="楷体" panose="02010609060101010101" pitchFamily="49" charset="-122"/>
              </a:rPr>
              <a:t>限定词</a:t>
            </a:r>
            <a:r>
              <a:rPr lang="en-US" altLang="zh-CN" sz="1800" dirty="0">
                <a:latin typeface="楷体" panose="02010609060101010101" pitchFamily="49" charset="-122"/>
                <a:ea typeface="楷体" panose="02010609060101010101" pitchFamily="49" charset="-122"/>
              </a:rPr>
              <a:t>+</a:t>
            </a:r>
            <a:r>
              <a:rPr lang="zh-CN" altLang="en-US" sz="1800" dirty="0">
                <a:latin typeface="楷体" panose="02010609060101010101" pitchFamily="49" charset="-122"/>
                <a:ea typeface="楷体" panose="02010609060101010101" pitchFamily="49" charset="-122"/>
              </a:rPr>
              <a:t>名词</a:t>
            </a:r>
            <a:r>
              <a:rPr lang="en-US" altLang="zh-CN" sz="1800" dirty="0">
                <a:latin typeface="楷体" panose="02010609060101010101" pitchFamily="49" charset="-122"/>
                <a:ea typeface="楷体" panose="02010609060101010101" pitchFamily="49" charset="-122"/>
              </a:rPr>
              <a:t>+</a:t>
            </a:r>
            <a:r>
              <a:rPr lang="zh-CN" altLang="en-US" sz="1800" dirty="0">
                <a:latin typeface="楷体" panose="02010609060101010101" pitchFamily="49" charset="-122"/>
                <a:ea typeface="楷体" panose="02010609060101010101" pitchFamily="49" charset="-122"/>
              </a:rPr>
              <a:t>动词</a:t>
            </a:r>
            <a:r>
              <a:rPr lang="en-US" altLang="zh-CN" sz="1800" dirty="0">
                <a:latin typeface="楷体" panose="02010609060101010101" pitchFamily="49" charset="-122"/>
                <a:ea typeface="楷体" panose="02010609060101010101" pitchFamily="49" charset="-122"/>
              </a:rPr>
              <a:t>+</a:t>
            </a:r>
            <a:r>
              <a:rPr lang="zh-CN" altLang="en-US" sz="1800" dirty="0">
                <a:latin typeface="楷体" panose="02010609060101010101" pitchFamily="49" charset="-122"/>
                <a:ea typeface="楷体" panose="02010609060101010101" pitchFamily="49" charset="-122"/>
              </a:rPr>
              <a:t>名词词组</a:t>
            </a:r>
          </a:p>
          <a:p>
            <a:pPr marL="45720" indent="720000" algn="just">
              <a:lnSpc>
                <a:spcPct val="150000"/>
              </a:lnSpc>
              <a:spcBef>
                <a:spcPts val="0"/>
              </a:spcBef>
              <a:buNone/>
            </a:pPr>
            <a:r>
              <a:rPr lang="zh-CN" altLang="en-US" sz="1800" dirty="0"/>
              <a:t>     </a:t>
            </a:r>
            <a:endParaRPr lang="en-US" altLang="zh-CN" sz="2400" dirty="0"/>
          </a:p>
        </p:txBody>
      </p:sp>
      <p:sp>
        <p:nvSpPr>
          <p:cNvPr id="3" name="文本框 2">
            <a:extLst>
              <a:ext uri="{FF2B5EF4-FFF2-40B4-BE49-F238E27FC236}">
                <a16:creationId xmlns:a16="http://schemas.microsoft.com/office/drawing/2014/main" id="{1123B813-480D-4655-9F32-4E9C2A1BF3BA}"/>
              </a:ext>
            </a:extLst>
          </p:cNvPr>
          <p:cNvSpPr txBox="1"/>
          <p:nvPr/>
        </p:nvSpPr>
        <p:spPr>
          <a:xfrm>
            <a:off x="5581393" y="4810966"/>
            <a:ext cx="5038982" cy="2121478"/>
          </a:xfrm>
          <a:prstGeom prst="rect">
            <a:avLst/>
          </a:prstGeom>
          <a:noFill/>
        </p:spPr>
        <p:txBody>
          <a:bodyPr wrap="square" rtlCol="0">
            <a:spAutoFit/>
          </a:bodyPr>
          <a:lstStyle/>
          <a:p>
            <a:pPr marL="45720" indent="720000" algn="just" defTabSz="914400">
              <a:lnSpc>
                <a:spcPct val="150000"/>
              </a:lnSpc>
              <a:buClr>
                <a:schemeClr val="accent1"/>
              </a:buClr>
              <a:buSzPct val="80000"/>
            </a:pPr>
            <a:r>
              <a:rPr lang="zh-CN" altLang="en-US" dirty="0">
                <a:solidFill>
                  <a:schemeClr val="accent1"/>
                </a:solidFill>
                <a:latin typeface="Times New Roman" panose="02020603050405020304" pitchFamily="18" charset="0"/>
                <a:ea typeface="Microsoft YaHei UI" panose="020B0503020204020204" pitchFamily="34" charset="-122"/>
                <a:cs typeface="Times New Roman" panose="02020603050405020304" pitchFamily="18" charset="0"/>
              </a:rPr>
              <a:t> </a:t>
            </a:r>
            <a:r>
              <a:rPr lang="en-US" altLang="zh-CN" dirty="0">
                <a:solidFill>
                  <a:schemeClr val="accent1"/>
                </a:solidFill>
                <a:latin typeface="Times New Roman" panose="02020603050405020304" pitchFamily="18" charset="0"/>
                <a:ea typeface="Microsoft YaHei UI" panose="020B0503020204020204" pitchFamily="34" charset="-122"/>
                <a:cs typeface="Times New Roman" panose="02020603050405020304" pitchFamily="18" charset="0"/>
              </a:rPr>
              <a:t>b. DET+N+VP</a:t>
            </a:r>
          </a:p>
          <a:p>
            <a:pPr marL="45720" indent="720000" algn="just" defTabSz="914400">
              <a:lnSpc>
                <a:spcPct val="150000"/>
              </a:lnSpc>
              <a:buClr>
                <a:schemeClr val="accent1"/>
              </a:buClr>
              <a:buSzPct val="80000"/>
            </a:pPr>
            <a:r>
              <a:rPr lang="en-US" altLang="zh-CN" dirty="0">
                <a:solidFill>
                  <a:schemeClr val="accent1"/>
                </a:solidFill>
                <a:latin typeface="Microsoft YaHei UI" panose="020B0503020204020204" pitchFamily="34" charset="-122"/>
                <a:ea typeface="Microsoft YaHei UI" panose="020B0503020204020204" pitchFamily="34" charset="-122"/>
              </a:rPr>
              <a:t> </a:t>
            </a:r>
            <a:r>
              <a:rPr lang="zh-CN" altLang="en-US" dirty="0">
                <a:solidFill>
                  <a:schemeClr val="accent1"/>
                </a:solidFill>
                <a:latin typeface="楷体" panose="02010609060101010101" pitchFamily="49" charset="-122"/>
                <a:ea typeface="楷体" panose="02010609060101010101" pitchFamily="49" charset="-122"/>
              </a:rPr>
              <a:t>限定词</a:t>
            </a:r>
            <a:r>
              <a:rPr lang="en-US" altLang="zh-CN" dirty="0">
                <a:solidFill>
                  <a:schemeClr val="accent1"/>
                </a:solidFill>
                <a:latin typeface="楷体" panose="02010609060101010101" pitchFamily="49" charset="-122"/>
                <a:ea typeface="楷体" panose="02010609060101010101" pitchFamily="49" charset="-122"/>
              </a:rPr>
              <a:t>+</a:t>
            </a:r>
            <a:r>
              <a:rPr lang="zh-CN" altLang="en-US" dirty="0">
                <a:solidFill>
                  <a:schemeClr val="accent1"/>
                </a:solidFill>
                <a:latin typeface="楷体" panose="02010609060101010101" pitchFamily="49" charset="-122"/>
                <a:ea typeface="楷体" panose="02010609060101010101" pitchFamily="49" charset="-122"/>
              </a:rPr>
              <a:t>名词</a:t>
            </a:r>
            <a:r>
              <a:rPr lang="en-US" altLang="zh-CN" dirty="0">
                <a:solidFill>
                  <a:schemeClr val="accent1"/>
                </a:solidFill>
                <a:latin typeface="楷体" panose="02010609060101010101" pitchFamily="49" charset="-122"/>
                <a:ea typeface="楷体" panose="02010609060101010101" pitchFamily="49" charset="-122"/>
              </a:rPr>
              <a:t>+</a:t>
            </a:r>
            <a:r>
              <a:rPr lang="zh-CN" altLang="en-US" dirty="0">
                <a:solidFill>
                  <a:schemeClr val="accent1"/>
                </a:solidFill>
                <a:latin typeface="楷体" panose="02010609060101010101" pitchFamily="49" charset="-122"/>
                <a:ea typeface="楷体" panose="02010609060101010101" pitchFamily="49" charset="-122"/>
              </a:rPr>
              <a:t>动词词组</a:t>
            </a:r>
            <a:endParaRPr lang="en-US" altLang="zh-CN" dirty="0">
              <a:solidFill>
                <a:schemeClr val="accent1"/>
              </a:solidFill>
              <a:latin typeface="楷体" panose="02010609060101010101" pitchFamily="49" charset="-122"/>
              <a:ea typeface="楷体" panose="02010609060101010101" pitchFamily="49" charset="-122"/>
            </a:endParaRPr>
          </a:p>
          <a:p>
            <a:pPr marL="45720" indent="720000" algn="just">
              <a:lnSpc>
                <a:spcPct val="150000"/>
              </a:lnSpc>
              <a:spcBef>
                <a:spcPts val="0"/>
              </a:spcBef>
              <a:buNone/>
            </a:pPr>
            <a:r>
              <a:rPr lang="en-US" altLang="zh-CN" dirty="0">
                <a:solidFill>
                  <a:schemeClr val="accent1"/>
                </a:solidFill>
                <a:latin typeface="Times New Roman" panose="02020603050405020304" pitchFamily="18" charset="0"/>
                <a:ea typeface="Microsoft YaHei UI" panose="020B0503020204020204" pitchFamily="34" charset="-122"/>
                <a:cs typeface="Times New Roman" panose="02020603050405020304" pitchFamily="18" charset="0"/>
              </a:rPr>
              <a:t>d. DET+N+V+DET+N</a:t>
            </a:r>
          </a:p>
          <a:p>
            <a:pPr marL="45720" indent="720000" algn="just">
              <a:lnSpc>
                <a:spcPct val="150000"/>
              </a:lnSpc>
              <a:spcBef>
                <a:spcPts val="0"/>
              </a:spcBef>
              <a:buNone/>
            </a:pPr>
            <a:r>
              <a:rPr lang="en-US" altLang="zh-CN" dirty="0">
                <a:solidFill>
                  <a:schemeClr val="accent1"/>
                </a:solidFill>
                <a:latin typeface="楷体" panose="02010609060101010101" pitchFamily="49" charset="-122"/>
                <a:ea typeface="楷体" panose="02010609060101010101" pitchFamily="49" charset="-122"/>
              </a:rPr>
              <a:t>  </a:t>
            </a:r>
            <a:r>
              <a:rPr lang="zh-CN" altLang="en-US" dirty="0">
                <a:solidFill>
                  <a:schemeClr val="accent1"/>
                </a:solidFill>
                <a:latin typeface="楷体" panose="02010609060101010101" pitchFamily="49" charset="-122"/>
                <a:ea typeface="楷体" panose="02010609060101010101" pitchFamily="49" charset="-122"/>
              </a:rPr>
              <a:t>限定词</a:t>
            </a:r>
            <a:r>
              <a:rPr lang="en-US" altLang="zh-CN" dirty="0">
                <a:solidFill>
                  <a:schemeClr val="accent1"/>
                </a:solidFill>
                <a:latin typeface="楷体" panose="02010609060101010101" pitchFamily="49" charset="-122"/>
                <a:ea typeface="楷体" panose="02010609060101010101" pitchFamily="49" charset="-122"/>
              </a:rPr>
              <a:t>+</a:t>
            </a:r>
            <a:r>
              <a:rPr lang="zh-CN" altLang="en-US" dirty="0">
                <a:solidFill>
                  <a:schemeClr val="accent1"/>
                </a:solidFill>
                <a:latin typeface="楷体" panose="02010609060101010101" pitchFamily="49" charset="-122"/>
                <a:ea typeface="楷体" panose="02010609060101010101" pitchFamily="49" charset="-122"/>
              </a:rPr>
              <a:t>名词</a:t>
            </a:r>
            <a:r>
              <a:rPr lang="en-US" altLang="zh-CN" dirty="0">
                <a:solidFill>
                  <a:schemeClr val="accent1"/>
                </a:solidFill>
                <a:latin typeface="楷体" panose="02010609060101010101" pitchFamily="49" charset="-122"/>
                <a:ea typeface="楷体" panose="02010609060101010101" pitchFamily="49" charset="-122"/>
              </a:rPr>
              <a:t>+</a:t>
            </a:r>
            <a:r>
              <a:rPr lang="zh-CN" altLang="en-US" dirty="0">
                <a:solidFill>
                  <a:schemeClr val="accent1"/>
                </a:solidFill>
                <a:latin typeface="楷体" panose="02010609060101010101" pitchFamily="49" charset="-122"/>
                <a:ea typeface="楷体" panose="02010609060101010101" pitchFamily="49" charset="-122"/>
              </a:rPr>
              <a:t>动词</a:t>
            </a:r>
            <a:r>
              <a:rPr lang="en-US" altLang="zh-CN" dirty="0">
                <a:solidFill>
                  <a:schemeClr val="accent1"/>
                </a:solidFill>
                <a:latin typeface="楷体" panose="02010609060101010101" pitchFamily="49" charset="-122"/>
                <a:ea typeface="楷体" panose="02010609060101010101" pitchFamily="49" charset="-122"/>
              </a:rPr>
              <a:t>+</a:t>
            </a:r>
            <a:r>
              <a:rPr lang="zh-CN" altLang="en-US" dirty="0">
                <a:solidFill>
                  <a:schemeClr val="accent1"/>
                </a:solidFill>
                <a:latin typeface="楷体" panose="02010609060101010101" pitchFamily="49" charset="-122"/>
                <a:ea typeface="楷体" panose="02010609060101010101" pitchFamily="49" charset="-122"/>
              </a:rPr>
              <a:t>限定词</a:t>
            </a:r>
            <a:r>
              <a:rPr lang="en-US" altLang="zh-CN" dirty="0">
                <a:solidFill>
                  <a:schemeClr val="accent1"/>
                </a:solidFill>
                <a:latin typeface="楷体" panose="02010609060101010101" pitchFamily="49" charset="-122"/>
                <a:ea typeface="楷体" panose="02010609060101010101" pitchFamily="49" charset="-122"/>
              </a:rPr>
              <a:t>+</a:t>
            </a:r>
            <a:r>
              <a:rPr lang="zh-CN" altLang="en-US" dirty="0">
                <a:solidFill>
                  <a:schemeClr val="accent1"/>
                </a:solidFill>
                <a:latin typeface="楷体" panose="02010609060101010101" pitchFamily="49" charset="-122"/>
                <a:ea typeface="楷体" panose="02010609060101010101" pitchFamily="49" charset="-122"/>
              </a:rPr>
              <a:t>名词</a:t>
            </a:r>
          </a:p>
          <a:p>
            <a:pPr marL="45720" indent="720000" algn="just" defTabSz="914400">
              <a:lnSpc>
                <a:spcPct val="150000"/>
              </a:lnSpc>
              <a:buClr>
                <a:schemeClr val="accent1"/>
              </a:buClr>
              <a:buSzPct val="80000"/>
            </a:pPr>
            <a:endParaRPr lang="zh-CN" altLang="en-US" dirty="0">
              <a:solidFill>
                <a:schemeClr val="accent1"/>
              </a:solidFill>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39222580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7217B56-6745-435B-9FDD-344EA4E0FCB2}"/>
              </a:ext>
            </a:extLst>
          </p:cNvPr>
          <p:cNvSpPr>
            <a:spLocks noGrp="1"/>
          </p:cNvSpPr>
          <p:nvPr>
            <p:ph type="title"/>
          </p:nvPr>
        </p:nvSpPr>
        <p:spPr>
          <a:xfrm>
            <a:off x="667125" y="514348"/>
            <a:ext cx="9777205" cy="676275"/>
          </a:xfrm>
        </p:spPr>
        <p:txBody>
          <a:bodyPr>
            <a:normAutofit fontScale="90000"/>
          </a:bodyPr>
          <a:lstStyle/>
          <a:p>
            <a:r>
              <a:rPr lang="en-US" altLang="zh-CN" dirty="0"/>
              <a:t>23.3.</a:t>
            </a:r>
            <a:r>
              <a:rPr lang="zh-CN" altLang="en-US" dirty="0"/>
              <a:t>怎样用语法和规则描述无限长的句子？</a:t>
            </a:r>
          </a:p>
        </p:txBody>
      </p:sp>
      <p:sp>
        <p:nvSpPr>
          <p:cNvPr id="3" name="内容占位符 2">
            <a:extLst>
              <a:ext uri="{FF2B5EF4-FFF2-40B4-BE49-F238E27FC236}">
                <a16:creationId xmlns:a16="http://schemas.microsoft.com/office/drawing/2014/main" id="{193E9DB2-0416-4E62-B8AA-18E6585F54B5}"/>
              </a:ext>
            </a:extLst>
          </p:cNvPr>
          <p:cNvSpPr>
            <a:spLocks noGrp="1"/>
          </p:cNvSpPr>
          <p:nvPr>
            <p:ph idx="1"/>
          </p:nvPr>
        </p:nvSpPr>
        <p:spPr>
          <a:xfrm>
            <a:off x="985628" y="1514475"/>
            <a:ext cx="9872871" cy="4038600"/>
          </a:xfrm>
        </p:spPr>
        <p:txBody>
          <a:bodyPr>
            <a:normAutofit/>
          </a:bodyPr>
          <a:lstStyle/>
          <a:p>
            <a:pPr marL="45720" indent="0">
              <a:lnSpc>
                <a:spcPct val="110000"/>
              </a:lnSpc>
              <a:buNone/>
            </a:pPr>
            <a:r>
              <a:rPr lang="zh-CN" altLang="en-US" dirty="0"/>
              <a:t> </a:t>
            </a:r>
            <a:endParaRPr lang="en-US" altLang="zh-CN" dirty="0"/>
          </a:p>
          <a:p>
            <a:pPr marL="45720" indent="0">
              <a:lnSpc>
                <a:spcPct val="110000"/>
              </a:lnSpc>
              <a:buNone/>
            </a:pPr>
            <a:r>
              <a:rPr lang="en-US" altLang="zh-CN" dirty="0"/>
              <a:t>   </a:t>
            </a:r>
            <a:r>
              <a:rPr lang="zh-CN" altLang="en-US" dirty="0"/>
              <a:t> （</a:t>
            </a:r>
            <a:r>
              <a:rPr lang="en-US" altLang="zh-CN" dirty="0"/>
              <a:t>2</a:t>
            </a:r>
            <a:r>
              <a:rPr lang="zh-CN" altLang="en-US" dirty="0"/>
              <a:t>）的描写方式非常直观，它从实际句子出发，把每个句子切分成一个个词，归纳总结出名词，形容词等词性概念。这种依托单个词的语法我们称之为</a:t>
            </a:r>
            <a:r>
              <a:rPr lang="zh-CN" altLang="en-US" dirty="0">
                <a:solidFill>
                  <a:srgbClr val="FF0000"/>
                </a:solidFill>
                <a:latin typeface="楷体" panose="02010609060101010101" pitchFamily="49" charset="-122"/>
                <a:ea typeface="楷体" panose="02010609060101010101" pitchFamily="49" charset="-122"/>
              </a:rPr>
              <a:t>词类语法（</a:t>
            </a:r>
            <a:r>
              <a:rPr lang="en-US" altLang="zh-CN"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word class grammar</a:t>
            </a:r>
            <a:r>
              <a:rPr lang="zh-CN" altLang="en-US" dirty="0">
                <a:solidFill>
                  <a:srgbClr val="FF0000"/>
                </a:solidFill>
                <a:latin typeface="楷体" panose="02010609060101010101" pitchFamily="49" charset="-122"/>
                <a:ea typeface="楷体" panose="02010609060101010101" pitchFamily="49" charset="-122"/>
              </a:rPr>
              <a:t>）。</a:t>
            </a:r>
            <a:endParaRPr lang="en-US" altLang="zh-CN" dirty="0">
              <a:solidFill>
                <a:srgbClr val="FF0000"/>
              </a:solidFill>
              <a:latin typeface="楷体" panose="02010609060101010101" pitchFamily="49" charset="-122"/>
              <a:ea typeface="楷体" panose="02010609060101010101" pitchFamily="49" charset="-122"/>
            </a:endParaRPr>
          </a:p>
          <a:p>
            <a:pPr marL="45720" indent="0">
              <a:lnSpc>
                <a:spcPct val="110000"/>
              </a:lnSpc>
              <a:buNone/>
            </a:pPr>
            <a:endParaRPr lang="en-US" altLang="zh-CN" dirty="0"/>
          </a:p>
          <a:p>
            <a:pPr marL="45720" indent="0">
              <a:lnSpc>
                <a:spcPct val="110000"/>
              </a:lnSpc>
              <a:buNone/>
            </a:pPr>
            <a:r>
              <a:rPr lang="zh-CN" altLang="en-US" dirty="0"/>
              <a:t>     （</a:t>
            </a:r>
            <a:r>
              <a:rPr lang="en-US" altLang="zh-CN" dirty="0"/>
              <a:t>3</a:t>
            </a:r>
            <a:r>
              <a:rPr lang="zh-CN" altLang="en-US" dirty="0"/>
              <a:t>）的描写方式结果虽然与（</a:t>
            </a:r>
            <a:r>
              <a:rPr lang="en-US" altLang="zh-CN" dirty="0"/>
              <a:t>2</a:t>
            </a:r>
            <a:r>
              <a:rPr lang="zh-CN" altLang="en-US" dirty="0"/>
              <a:t>）一样，但它是先把整个句子一分为二，分成名词短语和动词短语</a:t>
            </a:r>
            <a:r>
              <a:rPr lang="en-US" altLang="zh-CN" dirty="0"/>
              <a:t>,</a:t>
            </a:r>
            <a:r>
              <a:rPr lang="zh-CN" altLang="en-US" dirty="0"/>
              <a:t>接着名词短语分成限定词与名词，动词短语分成动词加名词短语。这种描写法不仅涉及到词类概念，还用到短语类概念，在生成句法中我们称之为</a:t>
            </a:r>
            <a:r>
              <a:rPr lang="zh-CN" altLang="en-US" dirty="0">
                <a:solidFill>
                  <a:srgbClr val="FF0000"/>
                </a:solidFill>
                <a:latin typeface="楷体" panose="02010609060101010101" pitchFamily="49" charset="-122"/>
                <a:ea typeface="楷体" panose="02010609060101010101" pitchFamily="49" charset="-122"/>
              </a:rPr>
              <a:t>短语结构语法</a:t>
            </a:r>
            <a:r>
              <a:rPr lang="zh-CN" altLang="en-US" dirty="0">
                <a:solidFill>
                  <a:srgbClr val="FF0000"/>
                </a:solidFill>
              </a:rPr>
              <a:t>（</a:t>
            </a:r>
            <a:r>
              <a:rPr lang="en-US" altLang="zh-CN"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Phrase Structure Grammar</a:t>
            </a:r>
            <a:r>
              <a:rPr lang="zh-CN" altLang="en-US" dirty="0">
                <a:solidFill>
                  <a:srgbClr val="FF0000"/>
                </a:solidFill>
              </a:rPr>
              <a:t>）</a:t>
            </a:r>
            <a:r>
              <a:rPr lang="zh-CN" altLang="en-US" dirty="0"/>
              <a:t>。</a:t>
            </a:r>
            <a:endParaRPr lang="en-US" altLang="zh-CN" dirty="0"/>
          </a:p>
        </p:txBody>
      </p:sp>
      <p:pic>
        <p:nvPicPr>
          <p:cNvPr id="6" name="图片 5">
            <a:extLst>
              <a:ext uri="{FF2B5EF4-FFF2-40B4-BE49-F238E27FC236}">
                <a16:creationId xmlns:a16="http://schemas.microsoft.com/office/drawing/2014/main" id="{4BA3883E-418F-4903-9743-C93DBA553898}"/>
              </a:ext>
            </a:extLst>
          </p:cNvPr>
          <p:cNvPicPr>
            <a:picLocks noChangeAspect="1"/>
          </p:cNvPicPr>
          <p:nvPr/>
        </p:nvPicPr>
        <p:blipFill>
          <a:blip r:embed="rId2"/>
          <a:stretch>
            <a:fillRect/>
          </a:stretch>
        </p:blipFill>
        <p:spPr>
          <a:xfrm>
            <a:off x="10401260" y="395247"/>
            <a:ext cx="914479" cy="914479"/>
          </a:xfrm>
          <a:prstGeom prst="rect">
            <a:avLst/>
          </a:prstGeom>
        </p:spPr>
      </p:pic>
    </p:spTree>
    <p:extLst>
      <p:ext uri="{BB962C8B-B14F-4D97-AF65-F5344CB8AC3E}">
        <p14:creationId xmlns:p14="http://schemas.microsoft.com/office/powerpoint/2010/main" val="3994738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11484A06-A660-463E-BD77-8061F06DC46C}"/>
              </a:ext>
            </a:extLst>
          </p:cNvPr>
          <p:cNvSpPr>
            <a:spLocks noGrp="1"/>
          </p:cNvSpPr>
          <p:nvPr>
            <p:ph idx="1"/>
          </p:nvPr>
        </p:nvSpPr>
        <p:spPr>
          <a:xfrm>
            <a:off x="1143000" y="1428827"/>
            <a:ext cx="9872871" cy="5133898"/>
          </a:xfrm>
        </p:spPr>
        <p:txBody>
          <a:bodyPr>
            <a:normAutofit/>
          </a:bodyPr>
          <a:lstStyle/>
          <a:p>
            <a:pPr marL="45720" indent="0">
              <a:buNone/>
            </a:pPr>
            <a:r>
              <a:rPr lang="zh-CN" altLang="en-US" sz="2600" dirty="0"/>
              <a:t>短语结构语法具有此类语法不可比拟的两点优越性：</a:t>
            </a:r>
          </a:p>
          <a:p>
            <a:pPr marL="45720" indent="0">
              <a:buNone/>
            </a:pPr>
            <a:r>
              <a:rPr lang="zh-CN" altLang="en-US" sz="2600" b="1" dirty="0"/>
              <a:t>优越性</a:t>
            </a:r>
            <a:r>
              <a:rPr lang="en-US" altLang="zh-CN" sz="2600" b="1" dirty="0"/>
              <a:t>1</a:t>
            </a:r>
            <a:r>
              <a:rPr lang="zh-CN" altLang="en-US" sz="2600" b="1" dirty="0"/>
              <a:t>：不用语类概念无法用有限规则生成无限句子</a:t>
            </a:r>
            <a:endParaRPr lang="en-US" altLang="zh-CN" sz="2600" b="1" dirty="0"/>
          </a:p>
          <a:p>
            <a:pPr marL="45720" indent="0">
              <a:buNone/>
            </a:pPr>
            <a:r>
              <a:rPr lang="zh-CN" altLang="fr-FR" dirty="0"/>
              <a:t>（</a:t>
            </a:r>
            <a:r>
              <a:rPr lang="fr-FR" altLang="zh-CN" dirty="0">
                <a:latin typeface="Times New Roman" panose="02020603050405020304" pitchFamily="18" charset="0"/>
                <a:cs typeface="Times New Roman" panose="02020603050405020304" pitchFamily="18" charset="0"/>
              </a:rPr>
              <a:t>4</a:t>
            </a:r>
            <a:r>
              <a:rPr lang="zh-CN" altLang="en-US" dirty="0">
                <a:latin typeface="Times New Roman" panose="02020603050405020304" pitchFamily="18" charset="0"/>
                <a:cs typeface="Times New Roman" panose="02020603050405020304" pitchFamily="18" charset="0"/>
              </a:rPr>
              <a:t>）</a:t>
            </a:r>
            <a:r>
              <a:rPr lang="fr-FR" altLang="zh-CN" dirty="0">
                <a:latin typeface="Times New Roman" panose="02020603050405020304" pitchFamily="18" charset="0"/>
                <a:cs typeface="Times New Roman" panose="02020603050405020304" pitchFamily="18" charset="0"/>
              </a:rPr>
              <a:t>a. The farmer sowed the corn.</a:t>
            </a:r>
          </a:p>
          <a:p>
            <a:pPr marL="45720" indent="0">
              <a:buNone/>
            </a:pPr>
            <a:r>
              <a:rPr lang="fr-FR" altLang="zh-CN" dirty="0">
                <a:latin typeface="Times New Roman" panose="02020603050405020304" pitchFamily="18" charset="0"/>
                <a:cs typeface="Times New Roman" panose="02020603050405020304" pitchFamily="18" charset="0"/>
              </a:rPr>
              <a:t>        b. The farmer sowed the corn that kept the cock.</a:t>
            </a:r>
          </a:p>
          <a:p>
            <a:pPr marL="45720" indent="0">
              <a:buNone/>
            </a:pPr>
            <a:r>
              <a:rPr lang="fr-FR" altLang="zh-CN" dirty="0">
                <a:latin typeface="Times New Roman" panose="02020603050405020304" pitchFamily="18" charset="0"/>
                <a:cs typeface="Times New Roman" panose="02020603050405020304" pitchFamily="18" charset="0"/>
              </a:rPr>
              <a:t>        c. The farmer sowed the corn that kept the cock that waked the priest.</a:t>
            </a:r>
          </a:p>
          <a:p>
            <a:pPr marL="45720" indent="0">
              <a:buNone/>
            </a:pPr>
            <a:r>
              <a:rPr lang="fr-FR" altLang="zh-CN" dirty="0">
                <a:latin typeface="Times New Roman" panose="02020603050405020304" pitchFamily="18" charset="0"/>
                <a:cs typeface="Times New Roman" panose="02020603050405020304" pitchFamily="18" charset="0"/>
              </a:rPr>
              <a:t>        d. The farmer sowed the corn that kept the cock that woke the priest that </a:t>
            </a:r>
          </a:p>
          <a:p>
            <a:pPr marL="45720" indent="0">
              <a:buNone/>
            </a:pPr>
            <a:r>
              <a:rPr lang="fr-FR" altLang="zh-CN" dirty="0">
                <a:latin typeface="Times New Roman" panose="02020603050405020304" pitchFamily="18" charset="0"/>
                <a:cs typeface="Times New Roman" panose="02020603050405020304" pitchFamily="18" charset="0"/>
              </a:rPr>
              <a:t>            married</a:t>
            </a:r>
            <a:r>
              <a:rPr lang="zh-CN" altLang="fr-FR" dirty="0">
                <a:latin typeface="楷体" panose="02010609060101010101" pitchFamily="49" charset="-122"/>
                <a:ea typeface="楷体" panose="02010609060101010101" pitchFamily="49" charset="-122"/>
                <a:cs typeface="Times New Roman" panose="02020603050405020304" pitchFamily="18" charset="0"/>
              </a:rPr>
              <a:t>（</a:t>
            </a:r>
            <a:r>
              <a:rPr lang="zh-CN" altLang="en-US" dirty="0">
                <a:latin typeface="楷体" panose="02010609060101010101" pitchFamily="49" charset="-122"/>
                <a:ea typeface="楷体" panose="02010609060101010101" pitchFamily="49" charset="-122"/>
                <a:cs typeface="Times New Roman" panose="02020603050405020304" pitchFamily="18" charset="0"/>
              </a:rPr>
              <a:t>为</a:t>
            </a:r>
            <a:r>
              <a:rPr lang="en-US" altLang="zh-CN" dirty="0">
                <a:latin typeface="楷体" panose="02010609060101010101" pitchFamily="49" charset="-122"/>
                <a:ea typeface="楷体" panose="02010609060101010101" pitchFamily="49" charset="-122"/>
                <a:cs typeface="Times New Roman" panose="02020603050405020304" pitchFamily="18" charset="0"/>
              </a:rPr>
              <a:t>...</a:t>
            </a:r>
            <a:r>
              <a:rPr lang="zh-CN" altLang="en-US" dirty="0">
                <a:latin typeface="楷体" panose="02010609060101010101" pitchFamily="49" charset="-122"/>
                <a:ea typeface="楷体" panose="02010609060101010101" pitchFamily="49" charset="-122"/>
                <a:cs typeface="Times New Roman" panose="02020603050405020304" pitchFamily="18" charset="0"/>
              </a:rPr>
              <a:t>举行婚礼）</a:t>
            </a:r>
            <a:r>
              <a:rPr lang="fr-FR" altLang="zh-CN" dirty="0">
                <a:latin typeface="Times New Roman" panose="02020603050405020304" pitchFamily="18" charset="0"/>
                <a:cs typeface="Times New Roman" panose="02020603050405020304" pitchFamily="18" charset="0"/>
              </a:rPr>
              <a:t>the man.</a:t>
            </a:r>
          </a:p>
          <a:p>
            <a:pPr marL="45720" indent="0">
              <a:buNone/>
            </a:pPr>
            <a:r>
              <a:rPr lang="fr-FR" altLang="zh-CN" dirty="0">
                <a:latin typeface="Times New Roman" panose="02020603050405020304" pitchFamily="18" charset="0"/>
                <a:cs typeface="Times New Roman" panose="02020603050405020304" pitchFamily="18" charset="0"/>
              </a:rPr>
              <a:t>        e. The farmer sowed the corn that kept the cock that woke the priest that </a:t>
            </a:r>
          </a:p>
          <a:p>
            <a:pPr marL="45720" indent="0">
              <a:buNone/>
            </a:pPr>
            <a:r>
              <a:rPr lang="fr-FR" altLang="zh-CN" dirty="0">
                <a:latin typeface="Times New Roman" panose="02020603050405020304" pitchFamily="18" charset="0"/>
                <a:cs typeface="Times New Roman" panose="02020603050405020304" pitchFamily="18" charset="0"/>
              </a:rPr>
              <a:t>            married the man that kissed the maiden.</a:t>
            </a:r>
          </a:p>
          <a:p>
            <a:pPr marL="45720" indent="0">
              <a:buNone/>
            </a:pPr>
            <a:r>
              <a:rPr lang="fr-FR" altLang="zh-CN" dirty="0">
                <a:latin typeface="Times New Roman" panose="02020603050405020304" pitchFamily="18" charset="0"/>
                <a:cs typeface="Times New Roman" panose="02020603050405020304" pitchFamily="18" charset="0"/>
              </a:rPr>
              <a:t>          ......</a:t>
            </a:r>
          </a:p>
          <a:p>
            <a:pPr marL="45720" indent="0">
              <a:buNone/>
            </a:pPr>
            <a:endParaRPr lang="zh-CN" altLang="en-US" dirty="0"/>
          </a:p>
        </p:txBody>
      </p:sp>
      <p:sp>
        <p:nvSpPr>
          <p:cNvPr id="4" name="标题 1">
            <a:extLst>
              <a:ext uri="{FF2B5EF4-FFF2-40B4-BE49-F238E27FC236}">
                <a16:creationId xmlns:a16="http://schemas.microsoft.com/office/drawing/2014/main" id="{256848D7-7BB7-4EA0-8D44-DD229E6557CA}"/>
              </a:ext>
            </a:extLst>
          </p:cNvPr>
          <p:cNvSpPr txBox="1">
            <a:spLocks/>
          </p:cNvSpPr>
          <p:nvPr/>
        </p:nvSpPr>
        <p:spPr>
          <a:xfrm>
            <a:off x="667125" y="514348"/>
            <a:ext cx="9777205" cy="676275"/>
          </a:xfrm>
          <a:prstGeom prst="rect">
            <a:avLst/>
          </a:prstGeom>
        </p:spPr>
        <p:txBody>
          <a:bodyPr vert="horz" lIns="91440" tIns="45720" rIns="91440" bIns="45720" rtlCol="0" anchor="ctr">
            <a:normAutofit fontScale="90000"/>
          </a:bodyPr>
          <a:lstStyle>
            <a:lvl1pPr algn="l" defTabSz="914400" rtl="0" eaLnBrk="1" latinLnBrk="0" hangingPunct="1">
              <a:lnSpc>
                <a:spcPct val="90000"/>
              </a:lnSpc>
              <a:spcBef>
                <a:spcPct val="0"/>
              </a:spcBef>
              <a:buNone/>
              <a:defRPr sz="4400" kern="1200">
                <a:solidFill>
                  <a:schemeClr val="accent1"/>
                </a:solidFill>
                <a:latin typeface="Microsoft YaHei UI" panose="020B0503020204020204" pitchFamily="34" charset="-122"/>
                <a:ea typeface="Microsoft YaHei UI" panose="020B0503020204020204" pitchFamily="34" charset="-122"/>
                <a:cs typeface="+mj-cs"/>
              </a:defRPr>
            </a:lvl1pPr>
          </a:lstStyle>
          <a:p>
            <a:r>
              <a:rPr lang="en-US" altLang="zh-CN"/>
              <a:t>23.3.</a:t>
            </a:r>
            <a:r>
              <a:rPr lang="zh-CN" altLang="en-US"/>
              <a:t>怎样用语法和规则描述无限长的句子？</a:t>
            </a:r>
            <a:endParaRPr lang="zh-CN" altLang="en-US" dirty="0"/>
          </a:p>
        </p:txBody>
      </p:sp>
      <p:pic>
        <p:nvPicPr>
          <p:cNvPr id="5" name="图片 4">
            <a:extLst>
              <a:ext uri="{FF2B5EF4-FFF2-40B4-BE49-F238E27FC236}">
                <a16:creationId xmlns:a16="http://schemas.microsoft.com/office/drawing/2014/main" id="{34B0AE34-289E-411C-9E43-0A3FA94CEC43}"/>
              </a:ext>
            </a:extLst>
          </p:cNvPr>
          <p:cNvPicPr>
            <a:picLocks noChangeAspect="1"/>
          </p:cNvPicPr>
          <p:nvPr/>
        </p:nvPicPr>
        <p:blipFill>
          <a:blip r:embed="rId2"/>
          <a:stretch>
            <a:fillRect/>
          </a:stretch>
        </p:blipFill>
        <p:spPr>
          <a:xfrm>
            <a:off x="10401260" y="395247"/>
            <a:ext cx="914479" cy="914479"/>
          </a:xfrm>
          <a:prstGeom prst="rect">
            <a:avLst/>
          </a:prstGeom>
        </p:spPr>
      </p:pic>
    </p:spTree>
    <p:extLst>
      <p:ext uri="{BB962C8B-B14F-4D97-AF65-F5344CB8AC3E}">
        <p14:creationId xmlns:p14="http://schemas.microsoft.com/office/powerpoint/2010/main" val="2169436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6E801DBC-9C2E-4D97-A5EA-4F75E2F75457}"/>
              </a:ext>
            </a:extLst>
          </p:cNvPr>
          <p:cNvSpPr>
            <a:spLocks noGrp="1"/>
          </p:cNvSpPr>
          <p:nvPr>
            <p:ph idx="1"/>
          </p:nvPr>
        </p:nvSpPr>
        <p:spPr>
          <a:xfrm>
            <a:off x="914400" y="1562100"/>
            <a:ext cx="9872871" cy="4038600"/>
          </a:xfrm>
        </p:spPr>
        <p:txBody>
          <a:bodyPr/>
          <a:lstStyle/>
          <a:p>
            <a:pPr marL="45720" indent="0">
              <a:buNone/>
            </a:pPr>
            <a:r>
              <a:rPr lang="zh-CN" altLang="en-US" dirty="0"/>
              <a:t>词类语法特点：规则的长度等于句子的长度</a:t>
            </a:r>
            <a:endParaRPr lang="en-US" altLang="zh-CN" dirty="0"/>
          </a:p>
          <a:p>
            <a:endParaRPr lang="en-US" altLang="zh-CN" dirty="0"/>
          </a:p>
          <a:p>
            <a:pPr marL="45720" indent="0">
              <a:buNone/>
            </a:pPr>
            <a:r>
              <a:rPr lang="fr-FR" altLang="zh-CN" dirty="0"/>
              <a:t>  </a:t>
            </a:r>
            <a:r>
              <a:rPr lang="zh-CN" altLang="en-US" dirty="0"/>
              <a:t>（</a:t>
            </a:r>
            <a:r>
              <a:rPr lang="en-US" altLang="zh-CN" dirty="0"/>
              <a:t>5)</a:t>
            </a:r>
            <a:r>
              <a:rPr lang="fr-FR" altLang="zh-CN" dirty="0">
                <a:latin typeface="Times New Roman" panose="02020603050405020304" pitchFamily="18" charset="0"/>
                <a:cs typeface="Times New Roman" panose="02020603050405020304" pitchFamily="18" charset="0"/>
              </a:rPr>
              <a:t>a. DET N V DET N</a:t>
            </a:r>
          </a:p>
          <a:p>
            <a:pPr marL="45720" indent="0">
              <a:buNone/>
            </a:pPr>
            <a:r>
              <a:rPr lang="fr-FR" altLang="zh-CN" dirty="0">
                <a:latin typeface="Times New Roman" panose="02020603050405020304" pitchFamily="18" charset="0"/>
                <a:cs typeface="Times New Roman" panose="02020603050405020304" pitchFamily="18" charset="0"/>
              </a:rPr>
              <a:t>         b. DET N V DET N COMP V DET N</a:t>
            </a:r>
          </a:p>
          <a:p>
            <a:pPr marL="45720" indent="0">
              <a:buNone/>
            </a:pPr>
            <a:r>
              <a:rPr lang="fr-FR" altLang="zh-CN" dirty="0">
                <a:latin typeface="Times New Roman" panose="02020603050405020304" pitchFamily="18" charset="0"/>
                <a:cs typeface="Times New Roman" panose="02020603050405020304" pitchFamily="18" charset="0"/>
              </a:rPr>
              <a:t>         c. DET N V DET N COMP V DET N COMP V DET N</a:t>
            </a:r>
          </a:p>
          <a:p>
            <a:pPr marL="45720" indent="0">
              <a:buNone/>
            </a:pPr>
            <a:r>
              <a:rPr lang="fr-FR" altLang="zh-CN" dirty="0">
                <a:latin typeface="Times New Roman" panose="02020603050405020304" pitchFamily="18" charset="0"/>
                <a:cs typeface="Times New Roman" panose="02020603050405020304" pitchFamily="18" charset="0"/>
              </a:rPr>
              <a:t>         d. DET N V DET N COMP V DET N COMP V DET N COMP V DET N</a:t>
            </a:r>
          </a:p>
          <a:p>
            <a:pPr marL="45720" indent="0">
              <a:buNone/>
            </a:pPr>
            <a:r>
              <a:rPr lang="fr-FR" altLang="zh-CN" dirty="0"/>
              <a:t>              ......</a:t>
            </a:r>
          </a:p>
          <a:p>
            <a:pPr marL="45720" indent="0">
              <a:buNone/>
            </a:pPr>
            <a:endParaRPr lang="zh-CN" altLang="en-US" dirty="0"/>
          </a:p>
        </p:txBody>
      </p:sp>
      <p:sp>
        <p:nvSpPr>
          <p:cNvPr id="4" name="标题 1">
            <a:extLst>
              <a:ext uri="{FF2B5EF4-FFF2-40B4-BE49-F238E27FC236}">
                <a16:creationId xmlns:a16="http://schemas.microsoft.com/office/drawing/2014/main" id="{97A81884-81D7-4EBB-8F40-C4D044BF7B84}"/>
              </a:ext>
            </a:extLst>
          </p:cNvPr>
          <p:cNvSpPr>
            <a:spLocks noGrp="1"/>
          </p:cNvSpPr>
          <p:nvPr>
            <p:ph type="title"/>
          </p:nvPr>
        </p:nvSpPr>
        <p:spPr>
          <a:xfrm>
            <a:off x="667125" y="514348"/>
            <a:ext cx="9777205" cy="676275"/>
          </a:xfrm>
        </p:spPr>
        <p:txBody>
          <a:bodyPr>
            <a:normAutofit fontScale="90000"/>
          </a:bodyPr>
          <a:lstStyle/>
          <a:p>
            <a:r>
              <a:rPr lang="en-US" altLang="zh-CN" dirty="0"/>
              <a:t>23.3.</a:t>
            </a:r>
            <a:r>
              <a:rPr lang="zh-CN" altLang="en-US" dirty="0"/>
              <a:t>怎样用语法和规则描述无限长的句子？</a:t>
            </a:r>
          </a:p>
        </p:txBody>
      </p:sp>
      <p:pic>
        <p:nvPicPr>
          <p:cNvPr id="5" name="图片 4">
            <a:extLst>
              <a:ext uri="{FF2B5EF4-FFF2-40B4-BE49-F238E27FC236}">
                <a16:creationId xmlns:a16="http://schemas.microsoft.com/office/drawing/2014/main" id="{84D7CEC0-1DF2-44BD-90D9-66E5B121DA39}"/>
              </a:ext>
            </a:extLst>
          </p:cNvPr>
          <p:cNvPicPr>
            <a:picLocks noChangeAspect="1"/>
          </p:cNvPicPr>
          <p:nvPr/>
        </p:nvPicPr>
        <p:blipFill>
          <a:blip r:embed="rId2"/>
          <a:stretch>
            <a:fillRect/>
          </a:stretch>
        </p:blipFill>
        <p:spPr>
          <a:xfrm>
            <a:off x="10401260" y="395247"/>
            <a:ext cx="914479" cy="914479"/>
          </a:xfrm>
          <a:prstGeom prst="rect">
            <a:avLst/>
          </a:prstGeom>
        </p:spPr>
      </p:pic>
    </p:spTree>
    <p:extLst>
      <p:ext uri="{BB962C8B-B14F-4D97-AF65-F5344CB8AC3E}">
        <p14:creationId xmlns:p14="http://schemas.microsoft.com/office/powerpoint/2010/main" val="38443207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CE267D7B-9E91-4E5F-92A6-54C528B16CEB}"/>
              </a:ext>
            </a:extLst>
          </p:cNvPr>
          <p:cNvSpPr>
            <a:spLocks noGrp="1"/>
          </p:cNvSpPr>
          <p:nvPr>
            <p:ph idx="1"/>
          </p:nvPr>
        </p:nvSpPr>
        <p:spPr>
          <a:xfrm>
            <a:off x="985628" y="1581150"/>
            <a:ext cx="9872871" cy="4038600"/>
          </a:xfrm>
        </p:spPr>
        <p:txBody>
          <a:bodyPr/>
          <a:lstStyle/>
          <a:p>
            <a:pPr marL="45720" indent="0">
              <a:buNone/>
            </a:pPr>
            <a:r>
              <a:rPr lang="zh-CN" altLang="en-US" dirty="0"/>
              <a:t>短语结构语法特点：用有限的规则生成无限长度的句子</a:t>
            </a:r>
            <a:endParaRPr lang="en-US" altLang="zh-CN" dirty="0"/>
          </a:p>
          <a:p>
            <a:pPr marL="45720" indent="0">
              <a:buNone/>
            </a:pPr>
            <a:endParaRPr lang="fr-FR" altLang="zh-CN" dirty="0"/>
          </a:p>
          <a:p>
            <a:pPr marL="45720" indent="0">
              <a:buNone/>
            </a:pPr>
            <a:r>
              <a:rPr lang="fr-FR" altLang="zh-CN" dirty="0"/>
              <a:t>NP=DET+N</a:t>
            </a:r>
          </a:p>
          <a:p>
            <a:pPr marL="45720" indent="0">
              <a:buNone/>
            </a:pPr>
            <a:r>
              <a:rPr lang="fr-FR" altLang="zh-CN" dirty="0"/>
              <a:t>VP=V+NP</a:t>
            </a:r>
          </a:p>
          <a:p>
            <a:pPr marL="45720" indent="0">
              <a:buNone/>
            </a:pPr>
            <a:r>
              <a:rPr lang="fr-FR" altLang="zh-CN" dirty="0"/>
              <a:t>VP=VP+COMP+VP</a:t>
            </a:r>
          </a:p>
          <a:p>
            <a:pPr marL="45720" indent="0">
              <a:buNone/>
            </a:pPr>
            <a:endParaRPr lang="fr-FR" altLang="zh-CN" dirty="0"/>
          </a:p>
          <a:p>
            <a:pPr marL="45720" indent="0">
              <a:buNone/>
            </a:pPr>
            <a:r>
              <a:rPr lang="fr-FR" altLang="zh-CN" dirty="0"/>
              <a:t>DET-N</a:t>
            </a:r>
            <a:r>
              <a:rPr lang="zh-CN" altLang="en-US" dirty="0"/>
              <a:t>或</a:t>
            </a:r>
            <a:r>
              <a:rPr lang="fr-FR" altLang="zh-CN" dirty="0"/>
              <a:t>V-DET-N </a:t>
            </a:r>
            <a:r>
              <a:rPr lang="zh-CN" altLang="en-US" dirty="0"/>
              <a:t>或者</a:t>
            </a:r>
            <a:r>
              <a:rPr lang="fr-FR" altLang="zh-CN" dirty="0"/>
              <a:t>COMP-V-DET-N</a:t>
            </a:r>
            <a:r>
              <a:rPr lang="zh-CN" altLang="en-US" dirty="0"/>
              <a:t>以同样的顺序不断出现，可以利用句子的复制性产生一套循环装置。</a:t>
            </a:r>
            <a:endParaRPr lang="fr-FR" altLang="zh-CN" dirty="0"/>
          </a:p>
        </p:txBody>
      </p:sp>
      <p:sp>
        <p:nvSpPr>
          <p:cNvPr id="4" name="标题 1">
            <a:extLst>
              <a:ext uri="{FF2B5EF4-FFF2-40B4-BE49-F238E27FC236}">
                <a16:creationId xmlns:a16="http://schemas.microsoft.com/office/drawing/2014/main" id="{49EE2B9C-ECAD-47E1-93D9-CE594B01018C}"/>
              </a:ext>
            </a:extLst>
          </p:cNvPr>
          <p:cNvSpPr>
            <a:spLocks noGrp="1"/>
          </p:cNvSpPr>
          <p:nvPr>
            <p:ph type="title"/>
          </p:nvPr>
        </p:nvSpPr>
        <p:spPr>
          <a:xfrm>
            <a:off x="667125" y="514348"/>
            <a:ext cx="9777205" cy="676275"/>
          </a:xfrm>
        </p:spPr>
        <p:txBody>
          <a:bodyPr>
            <a:normAutofit fontScale="90000"/>
          </a:bodyPr>
          <a:lstStyle/>
          <a:p>
            <a:r>
              <a:rPr lang="en-US" altLang="zh-CN" dirty="0"/>
              <a:t>23.3.</a:t>
            </a:r>
            <a:r>
              <a:rPr lang="zh-CN" altLang="en-US" dirty="0"/>
              <a:t>怎样用语法和规则描述无限长的句子？</a:t>
            </a:r>
          </a:p>
        </p:txBody>
      </p:sp>
      <p:pic>
        <p:nvPicPr>
          <p:cNvPr id="5" name="图片 4">
            <a:extLst>
              <a:ext uri="{FF2B5EF4-FFF2-40B4-BE49-F238E27FC236}">
                <a16:creationId xmlns:a16="http://schemas.microsoft.com/office/drawing/2014/main" id="{D8DD83E0-7874-4A50-B4AA-67CFC01032AF}"/>
              </a:ext>
            </a:extLst>
          </p:cNvPr>
          <p:cNvPicPr>
            <a:picLocks noChangeAspect="1"/>
          </p:cNvPicPr>
          <p:nvPr/>
        </p:nvPicPr>
        <p:blipFill>
          <a:blip r:embed="rId2"/>
          <a:stretch>
            <a:fillRect/>
          </a:stretch>
        </p:blipFill>
        <p:spPr>
          <a:xfrm>
            <a:off x="10401260" y="395247"/>
            <a:ext cx="914479" cy="914479"/>
          </a:xfrm>
          <a:prstGeom prst="rect">
            <a:avLst/>
          </a:prstGeom>
        </p:spPr>
      </p:pic>
    </p:spTree>
    <p:extLst>
      <p:ext uri="{BB962C8B-B14F-4D97-AF65-F5344CB8AC3E}">
        <p14:creationId xmlns:p14="http://schemas.microsoft.com/office/powerpoint/2010/main" val="33517308"/>
      </p:ext>
    </p:extLst>
  </p:cSld>
  <p:clrMapOvr>
    <a:masterClrMapping/>
  </p:clrMapOvr>
</p:sld>
</file>

<file path=ppt/theme/theme1.xml><?xml version="1.0" encoding="utf-8"?>
<a:theme xmlns:a="http://schemas.openxmlformats.org/drawingml/2006/main" name="基础">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Basis">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Office_30450635_TF55885775" id="{6B08EFA3-A778-4242-9E11-C9CB3BFDF5DB}" vid="{354D5E5C-5D89-4BD4-835F-86B3F4DA7A5C}"/>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办公室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学生行为教师行为</Template>
  <TotalTime>340</TotalTime>
  <Words>1954</Words>
  <Application>Microsoft Office PowerPoint</Application>
  <PresentationFormat>宽屏</PresentationFormat>
  <Paragraphs>118</Paragraphs>
  <Slides>18</Slides>
  <Notes>10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18</vt:i4>
      </vt:variant>
    </vt:vector>
  </HeadingPairs>
  <TitlesOfParts>
    <vt:vector size="24" baseType="lpstr">
      <vt:lpstr>Microsoft YaHei UI</vt:lpstr>
      <vt:lpstr>楷体</vt:lpstr>
      <vt:lpstr>Corbel</vt:lpstr>
      <vt:lpstr>Times New Roman</vt:lpstr>
      <vt:lpstr>Wingdings</vt:lpstr>
      <vt:lpstr>基础</vt:lpstr>
      <vt:lpstr>23.句子如何打转转</vt:lpstr>
      <vt:lpstr>目录</vt:lpstr>
      <vt:lpstr>23.1.故事缘起</vt:lpstr>
      <vt:lpstr>23.2.故事引发的思考</vt:lpstr>
      <vt:lpstr>23.3.怎样用语法和规则描述无限长的句子？</vt:lpstr>
      <vt:lpstr>23.3.怎样用语法和规则描述无限长的句子？</vt:lpstr>
      <vt:lpstr>PowerPoint 演示文稿</vt:lpstr>
      <vt:lpstr>23.3.怎样用语法和规则描述无限长的句子？</vt:lpstr>
      <vt:lpstr>23.3.怎样用语法和规则描述无限长的句子？</vt:lpstr>
      <vt:lpstr>23.3.怎样用语法和规则描述无限长的句子？</vt:lpstr>
      <vt:lpstr>23.3.怎样用语法和规则描述无限长的句子？</vt:lpstr>
      <vt:lpstr>23.3.怎样用语法和规则描述无限长的句子？</vt:lpstr>
      <vt:lpstr>23.3.怎样用语法和规则描述无限长的句子？</vt:lpstr>
      <vt:lpstr>23.4. 短语结构规则具有递归性吗？</vt:lpstr>
      <vt:lpstr>23.4. 短语结构规则具有递归性吗？</vt:lpstr>
      <vt:lpstr>23.5. 短语结构规则有何价值？</vt:lpstr>
      <vt:lpstr>23.6.结语</vt:lpstr>
      <vt:lpstr>感谢观看！</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32. 什么是火星文？</dc:title>
  <dc:creator>Xie Sutina</dc:creator>
  <cp:lastModifiedBy>银鹫 张</cp:lastModifiedBy>
  <cp:revision>9</cp:revision>
  <dcterms:created xsi:type="dcterms:W3CDTF">2021-12-20T02:23:42Z</dcterms:created>
  <dcterms:modified xsi:type="dcterms:W3CDTF">2021-12-25T05:15:16Z</dcterms:modified>
</cp:coreProperties>
</file>